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44" autoAdjust="0"/>
    <p:restoredTop sz="94660"/>
  </p:normalViewPr>
  <p:slideViewPr>
    <p:cSldViewPr snapToGrid="0">
      <p:cViewPr varScale="1">
        <p:scale>
          <a:sx n="72" d="100"/>
          <a:sy n="72" d="100"/>
        </p:scale>
        <p:origin x="10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4600913-BD06-4E34-8DC8-0EC6B8854DEE}" type="datetimeFigureOut">
              <a:rPr lang="es-MX" smtClean="0"/>
              <a:t>03/06/2022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93BBB9-80B3-4830-94B6-3D741BE18DC7}"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22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4600913-BD06-4E34-8DC8-0EC6B8854DEE}" type="datetimeFigureOut">
              <a:rPr lang="es-MX" smtClean="0"/>
              <a:t>03/06/2022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2332843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4600913-BD06-4E34-8DC8-0EC6B8854DEE}" type="datetimeFigureOut">
              <a:rPr lang="es-MX" smtClean="0"/>
              <a:t>03/06/2022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391443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4600913-BD06-4E34-8DC8-0EC6B8854DEE}" type="datetimeFigureOut">
              <a:rPr lang="es-MX" smtClean="0"/>
              <a:t>03/06/2022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367906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4600913-BD06-4E34-8DC8-0EC6B8854DEE}" type="datetimeFigureOut">
              <a:rPr lang="es-MX" smtClean="0"/>
              <a:t>03/06/2022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93BBB9-80B3-4830-94B6-3D741BE18DC7}"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564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4600913-BD06-4E34-8DC8-0EC6B8854DEE}" type="datetimeFigureOut">
              <a:rPr lang="es-MX" smtClean="0"/>
              <a:t>03/06/2022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4178608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4600913-BD06-4E34-8DC8-0EC6B8854DEE}" type="datetimeFigureOut">
              <a:rPr lang="es-MX" smtClean="0"/>
              <a:t>03/06/2022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150068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4600913-BD06-4E34-8DC8-0EC6B8854DEE}" type="datetimeFigureOut">
              <a:rPr lang="es-MX" smtClean="0"/>
              <a:t>03/06/2022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73430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4600913-BD06-4E34-8DC8-0EC6B8854DEE}" type="datetimeFigureOut">
              <a:rPr lang="es-MX" smtClean="0"/>
              <a:t>03/06/2022</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207232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4600913-BD06-4E34-8DC8-0EC6B8854DEE}" type="datetimeFigureOut">
              <a:rPr lang="es-MX" smtClean="0"/>
              <a:t>03/06/2022</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193BBB9-80B3-4830-94B6-3D741BE18DC7}" type="slidenum">
              <a:rPr lang="es-MX" smtClean="0"/>
              <a:t>‹Nº›</a:t>
            </a:fld>
            <a:endParaRPr lang="es-MX"/>
          </a:p>
        </p:txBody>
      </p:sp>
    </p:spTree>
    <p:extLst>
      <p:ext uri="{BB962C8B-B14F-4D97-AF65-F5344CB8AC3E}">
        <p14:creationId xmlns:p14="http://schemas.microsoft.com/office/powerpoint/2010/main" val="306243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4600913-BD06-4E34-8DC8-0EC6B8854DEE}" type="datetimeFigureOut">
              <a:rPr lang="es-MX" smtClean="0"/>
              <a:t>03/06/2022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93BBB9-80B3-4830-94B6-3D741BE18DC7}" type="slidenum">
              <a:rPr lang="es-MX" smtClean="0"/>
              <a:t>‹Nº›</a:t>
            </a:fld>
            <a:endParaRPr lang="es-MX"/>
          </a:p>
        </p:txBody>
      </p:sp>
    </p:spTree>
    <p:extLst>
      <p:ext uri="{BB962C8B-B14F-4D97-AF65-F5344CB8AC3E}">
        <p14:creationId xmlns:p14="http://schemas.microsoft.com/office/powerpoint/2010/main" val="398542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4600913-BD06-4E34-8DC8-0EC6B8854DEE}" type="datetimeFigureOut">
              <a:rPr lang="es-MX" smtClean="0"/>
              <a:t>03/06/2022</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193BBB9-80B3-4830-94B6-3D741BE18DC7}" type="slidenum">
              <a:rPr lang="es-MX" smtClean="0"/>
              <a:t>‹Nº›</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1322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2D3C33-9E60-420D-8393-4B0EED683900}"/>
              </a:ext>
            </a:extLst>
          </p:cNvPr>
          <p:cNvSpPr>
            <a:spLocks noGrp="1"/>
          </p:cNvSpPr>
          <p:nvPr>
            <p:ph type="ctrTitle"/>
          </p:nvPr>
        </p:nvSpPr>
        <p:spPr>
          <a:xfrm>
            <a:off x="106017" y="1122363"/>
            <a:ext cx="11688417" cy="2387600"/>
          </a:xfrm>
        </p:spPr>
        <p:txBody>
          <a:bodyPr>
            <a:normAutofit fontScale="90000"/>
          </a:bodyPr>
          <a:lstStyle/>
          <a:p>
            <a:r>
              <a:rPr lang="es-ES" b="1" dirty="0"/>
              <a:t>La vida cotidiana en mi entidad durante la Revolución Mexicana</a:t>
            </a:r>
            <a:endParaRPr lang="es-MX" b="1" dirty="0"/>
          </a:p>
        </p:txBody>
      </p:sp>
    </p:spTree>
    <p:extLst>
      <p:ext uri="{BB962C8B-B14F-4D97-AF65-F5344CB8AC3E}">
        <p14:creationId xmlns:p14="http://schemas.microsoft.com/office/powerpoint/2010/main" val="3560035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98A77C-29C5-4EDC-8A08-396FAC28F092}"/>
              </a:ext>
            </a:extLst>
          </p:cNvPr>
          <p:cNvSpPr>
            <a:spLocks noGrp="1"/>
          </p:cNvSpPr>
          <p:nvPr>
            <p:ph type="title"/>
          </p:nvPr>
        </p:nvSpPr>
        <p:spPr>
          <a:xfrm>
            <a:off x="198783" y="286603"/>
            <a:ext cx="11542643" cy="6339484"/>
          </a:xfrm>
        </p:spPr>
        <p:txBody>
          <a:bodyPr>
            <a:normAutofit fontScale="90000"/>
          </a:bodyPr>
          <a:lstStyle/>
          <a:p>
            <a:r>
              <a:rPr lang="es-ES" b="1" u="sng" dirty="0">
                <a:solidFill>
                  <a:srgbClr val="002060"/>
                </a:solidFill>
              </a:rPr>
              <a:t>El zapatismo y la justicia agraria</a:t>
            </a:r>
            <a:br>
              <a:rPr lang="es-ES" b="1" u="sng" dirty="0">
                <a:solidFill>
                  <a:srgbClr val="002060"/>
                </a:solidFill>
              </a:rPr>
            </a:br>
            <a:br>
              <a:rPr lang="es-ES" b="1" dirty="0">
                <a:solidFill>
                  <a:srgbClr val="002060"/>
                </a:solidFill>
              </a:rPr>
            </a:br>
            <a:r>
              <a:rPr lang="es-ES" b="1" dirty="0">
                <a:solidFill>
                  <a:srgbClr val="002060"/>
                </a:solidFill>
              </a:rPr>
              <a:t>Emiliano Zapata fue uno de los principales dirigentes de esta lucha y combatió para exigir que las tierras</a:t>
            </a:r>
            <a:br>
              <a:rPr lang="es-ES" b="1" dirty="0">
                <a:solidFill>
                  <a:srgbClr val="002060"/>
                </a:solidFill>
              </a:rPr>
            </a:br>
            <a:r>
              <a:rPr lang="es-ES" b="1" dirty="0">
                <a:solidFill>
                  <a:srgbClr val="002060"/>
                </a:solidFill>
              </a:rPr>
              <a:t>arrebatadas por los hacendados les fueran devueltas a los campesinos. En Puebla, los zapatistas —nombre con el que se conocía a los seguidores de Zapata— lograron que algunas tierras fueran devueltas, aunque por desgracia el reparto no pudo llevarse</a:t>
            </a:r>
            <a:br>
              <a:rPr lang="es-ES" b="1" dirty="0">
                <a:solidFill>
                  <a:srgbClr val="002060"/>
                </a:solidFill>
              </a:rPr>
            </a:br>
            <a:r>
              <a:rPr lang="es-ES" b="1" dirty="0">
                <a:solidFill>
                  <a:srgbClr val="002060"/>
                </a:solidFill>
              </a:rPr>
              <a:t>a cabo pues Zapata y muchos de los líderes zapatistas fueron asesinados por sus enemigos políticos.</a:t>
            </a:r>
            <a:endParaRPr lang="es-MX" b="1" dirty="0">
              <a:solidFill>
                <a:srgbClr val="002060"/>
              </a:solidFill>
            </a:endParaRPr>
          </a:p>
        </p:txBody>
      </p:sp>
    </p:spTree>
    <p:extLst>
      <p:ext uri="{BB962C8B-B14F-4D97-AF65-F5344CB8AC3E}">
        <p14:creationId xmlns:p14="http://schemas.microsoft.com/office/powerpoint/2010/main" val="1764786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5C3161-7DA1-4411-8DFD-E980FE90FCC9}"/>
              </a:ext>
            </a:extLst>
          </p:cNvPr>
          <p:cNvSpPr>
            <a:spLocks noGrp="1"/>
          </p:cNvSpPr>
          <p:nvPr>
            <p:ph type="title"/>
          </p:nvPr>
        </p:nvSpPr>
        <p:spPr>
          <a:xfrm>
            <a:off x="172277" y="286603"/>
            <a:ext cx="11608905" cy="5358823"/>
          </a:xfrm>
        </p:spPr>
        <p:txBody>
          <a:bodyPr>
            <a:normAutofit/>
          </a:bodyPr>
          <a:lstStyle/>
          <a:p>
            <a:r>
              <a:rPr lang="es-ES" b="1" dirty="0">
                <a:solidFill>
                  <a:srgbClr val="002060"/>
                </a:solidFill>
              </a:rPr>
              <a:t>Los logros de la Revolución Uno de los resultados que logró la Revolución fue la Constitución de 1917, la cual rige actualmente al país.</a:t>
            </a:r>
            <a:br>
              <a:rPr lang="es-ES" b="1" dirty="0">
                <a:solidFill>
                  <a:srgbClr val="002060"/>
                </a:solidFill>
              </a:rPr>
            </a:br>
            <a:r>
              <a:rPr lang="es-ES" b="1" dirty="0">
                <a:solidFill>
                  <a:srgbClr val="002060"/>
                </a:solidFill>
              </a:rPr>
              <a:t>Esta Constitución preservó muchos de los artículos de las constituciones pasadas, pero integró como novedad leyes más justas para los trabajadores del campo y la ciudad.</a:t>
            </a:r>
            <a:endParaRPr lang="es-MX" b="1" dirty="0">
              <a:solidFill>
                <a:srgbClr val="002060"/>
              </a:solidFill>
            </a:endParaRPr>
          </a:p>
        </p:txBody>
      </p:sp>
      <p:sp>
        <p:nvSpPr>
          <p:cNvPr id="4" name="CuadroTexto 3">
            <a:extLst>
              <a:ext uri="{FF2B5EF4-FFF2-40B4-BE49-F238E27FC236}">
                <a16:creationId xmlns:a16="http://schemas.microsoft.com/office/drawing/2014/main" id="{72234844-53C7-415E-A748-B525C69091C5}"/>
              </a:ext>
            </a:extLst>
          </p:cNvPr>
          <p:cNvSpPr txBox="1"/>
          <p:nvPr/>
        </p:nvSpPr>
        <p:spPr>
          <a:xfrm>
            <a:off x="2902225" y="5898082"/>
            <a:ext cx="6149008" cy="369332"/>
          </a:xfrm>
          <a:prstGeom prst="rect">
            <a:avLst/>
          </a:prstGeom>
          <a:noFill/>
        </p:spPr>
        <p:txBody>
          <a:bodyPr wrap="square">
            <a:spAutoFit/>
          </a:bodyPr>
          <a:lstStyle/>
          <a:p>
            <a:r>
              <a:rPr lang="es-MX" dirty="0"/>
              <a:t>https://www.youtube.com/watch?v=HTLB-tPmv9o</a:t>
            </a:r>
          </a:p>
        </p:txBody>
      </p:sp>
    </p:spTree>
    <p:extLst>
      <p:ext uri="{BB962C8B-B14F-4D97-AF65-F5344CB8AC3E}">
        <p14:creationId xmlns:p14="http://schemas.microsoft.com/office/powerpoint/2010/main" val="3727104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EC754-B51F-4497-B66C-592C226B231D}"/>
              </a:ext>
            </a:extLst>
          </p:cNvPr>
          <p:cNvSpPr>
            <a:spLocks noGrp="1"/>
          </p:cNvSpPr>
          <p:nvPr>
            <p:ph type="title"/>
          </p:nvPr>
        </p:nvSpPr>
        <p:spPr>
          <a:xfrm>
            <a:off x="344557" y="286603"/>
            <a:ext cx="10811123" cy="5054023"/>
          </a:xfrm>
        </p:spPr>
        <p:txBody>
          <a:bodyPr>
            <a:normAutofit/>
          </a:bodyPr>
          <a:lstStyle/>
          <a:p>
            <a:r>
              <a:rPr lang="es-ES" sz="4400" b="1" dirty="0">
                <a:solidFill>
                  <a:srgbClr val="002060"/>
                </a:solidFill>
              </a:rPr>
              <a:t>Otro gran logro de la Revolución fue la creación de la Secretaría de Educación Pública (</a:t>
            </a:r>
            <a:r>
              <a:rPr lang="es-ES" sz="4400" b="1" dirty="0" err="1">
                <a:solidFill>
                  <a:srgbClr val="002060"/>
                </a:solidFill>
              </a:rPr>
              <a:t>sep</a:t>
            </a:r>
            <a:r>
              <a:rPr lang="es-ES" sz="4400" b="1" dirty="0">
                <a:solidFill>
                  <a:srgbClr val="002060"/>
                </a:solidFill>
              </a:rPr>
              <a:t>), a través de la cual se organizaron escuelas primarias en toda la república mexicana para</a:t>
            </a:r>
            <a:br>
              <a:rPr lang="es-ES" sz="4400" b="1" dirty="0">
                <a:solidFill>
                  <a:srgbClr val="002060"/>
                </a:solidFill>
              </a:rPr>
            </a:br>
            <a:r>
              <a:rPr lang="es-ES" sz="4400" b="1" dirty="0">
                <a:solidFill>
                  <a:srgbClr val="002060"/>
                </a:solidFill>
              </a:rPr>
              <a:t>que los niños de todas las condiciones sociales, económicas, étnicas y religiosas recibieran una enseñanza gratuita y laica.</a:t>
            </a:r>
            <a:br>
              <a:rPr lang="es-ES" sz="4400" b="1" dirty="0">
                <a:solidFill>
                  <a:srgbClr val="002060"/>
                </a:solidFill>
              </a:rPr>
            </a:br>
            <a:endParaRPr lang="es-MX" sz="4400" b="1" dirty="0">
              <a:solidFill>
                <a:srgbClr val="002060"/>
              </a:solidFill>
            </a:endParaRPr>
          </a:p>
        </p:txBody>
      </p:sp>
    </p:spTree>
    <p:extLst>
      <p:ext uri="{BB962C8B-B14F-4D97-AF65-F5344CB8AC3E}">
        <p14:creationId xmlns:p14="http://schemas.microsoft.com/office/powerpoint/2010/main" val="42233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2E20B9-E80A-4786-86B1-B0308D2E02E4}"/>
              </a:ext>
            </a:extLst>
          </p:cNvPr>
          <p:cNvSpPr>
            <a:spLocks noGrp="1"/>
          </p:cNvSpPr>
          <p:nvPr>
            <p:ph type="title"/>
          </p:nvPr>
        </p:nvSpPr>
        <p:spPr>
          <a:xfrm>
            <a:off x="503583" y="286603"/>
            <a:ext cx="11211339" cy="5372075"/>
          </a:xfrm>
        </p:spPr>
        <p:txBody>
          <a:bodyPr>
            <a:noAutofit/>
          </a:bodyPr>
          <a:lstStyle/>
          <a:p>
            <a:r>
              <a:rPr lang="es-ES" sz="4000" b="1" u="sng" dirty="0">
                <a:solidFill>
                  <a:srgbClr val="002060"/>
                </a:solidFill>
              </a:rPr>
              <a:t>El problema del reparto de tierras</a:t>
            </a:r>
            <a:br>
              <a:rPr lang="es-ES" sz="4000" b="1" dirty="0">
                <a:solidFill>
                  <a:srgbClr val="002060"/>
                </a:solidFill>
              </a:rPr>
            </a:br>
            <a:r>
              <a:rPr lang="es-ES" sz="4000" b="1" dirty="0">
                <a:solidFill>
                  <a:srgbClr val="002060"/>
                </a:solidFill>
              </a:rPr>
              <a:t>Hemos visto en el tema anterior que los campesinos en Puebla vivieron una situación de explotación por parte de los hacendados y propietarios de grandes ranchos. Por su parte, la Ley de Desamortización, que consistió en la expropiación de los bienes de la Iglesia para su venta pública, promulgada por el gobierno federal en 1856, no resolvió las penurias de la clase trabajadora del campo; al contrario, empeoró sus condiciones de vida.</a:t>
            </a:r>
            <a:endParaRPr lang="es-MX" sz="4000" b="1" dirty="0">
              <a:solidFill>
                <a:srgbClr val="002060"/>
              </a:solidFill>
            </a:endParaRPr>
          </a:p>
        </p:txBody>
      </p:sp>
    </p:spTree>
    <p:extLst>
      <p:ext uri="{BB962C8B-B14F-4D97-AF65-F5344CB8AC3E}">
        <p14:creationId xmlns:p14="http://schemas.microsoft.com/office/powerpoint/2010/main" val="204906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2E20B9-E80A-4786-86B1-B0308D2E02E4}"/>
              </a:ext>
            </a:extLst>
          </p:cNvPr>
          <p:cNvSpPr>
            <a:spLocks noGrp="1"/>
          </p:cNvSpPr>
          <p:nvPr>
            <p:ph type="title"/>
          </p:nvPr>
        </p:nvSpPr>
        <p:spPr>
          <a:xfrm>
            <a:off x="490330" y="742962"/>
            <a:ext cx="11601586" cy="5372075"/>
          </a:xfrm>
        </p:spPr>
        <p:txBody>
          <a:bodyPr>
            <a:noAutofit/>
          </a:bodyPr>
          <a:lstStyle/>
          <a:p>
            <a:r>
              <a:rPr lang="es-ES" sz="6600" b="1" u="sng" dirty="0">
                <a:solidFill>
                  <a:srgbClr val="002060"/>
                </a:solidFill>
              </a:rPr>
              <a:t>El problema del reparto de tierras</a:t>
            </a:r>
            <a:br>
              <a:rPr lang="es-ES" sz="6600" b="1" u="sng" dirty="0">
                <a:solidFill>
                  <a:srgbClr val="002060"/>
                </a:solidFill>
              </a:rPr>
            </a:br>
            <a:br>
              <a:rPr lang="es-ES" sz="6600" b="1" dirty="0">
                <a:solidFill>
                  <a:srgbClr val="002060"/>
                </a:solidFill>
              </a:rPr>
            </a:br>
            <a:r>
              <a:rPr lang="es-ES" sz="6600" b="1" dirty="0">
                <a:solidFill>
                  <a:srgbClr val="002060"/>
                </a:solidFill>
              </a:rPr>
              <a:t>la Ley de Desamortización, consistió en la expropiación de los bienes de la Iglesia para su venta pública, promulgada por el gobierno federal en 1856.</a:t>
            </a:r>
            <a:endParaRPr lang="es-MX" sz="6600" b="1" dirty="0">
              <a:solidFill>
                <a:srgbClr val="002060"/>
              </a:solidFill>
            </a:endParaRPr>
          </a:p>
        </p:txBody>
      </p:sp>
    </p:spTree>
    <p:extLst>
      <p:ext uri="{BB962C8B-B14F-4D97-AF65-F5344CB8AC3E}">
        <p14:creationId xmlns:p14="http://schemas.microsoft.com/office/powerpoint/2010/main" val="343174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865C1-C706-4301-8BE9-2D32B2EEFD9C}"/>
              </a:ext>
            </a:extLst>
          </p:cNvPr>
          <p:cNvSpPr>
            <a:spLocks noGrp="1"/>
          </p:cNvSpPr>
          <p:nvPr>
            <p:ph type="title"/>
          </p:nvPr>
        </p:nvSpPr>
        <p:spPr>
          <a:xfrm>
            <a:off x="238539" y="286603"/>
            <a:ext cx="10917141" cy="6047936"/>
          </a:xfrm>
        </p:spPr>
        <p:txBody>
          <a:bodyPr>
            <a:normAutofit/>
          </a:bodyPr>
          <a:lstStyle/>
          <a:p>
            <a:r>
              <a:rPr lang="es-ES" sz="5400" b="1" dirty="0">
                <a:solidFill>
                  <a:srgbClr val="002060"/>
                </a:solidFill>
              </a:rPr>
              <a:t>El gobierno, que pretendía modernizar el campo, veía con malos ojos las formas de trabajo de los indígenas, quienes estaban acostumbrados desde tiempos ancestrales a trabajar colectivamente la tierra y repartirse luego los productos de sus cosechas.</a:t>
            </a:r>
            <a:endParaRPr lang="es-MX" sz="5400" b="1" dirty="0">
              <a:solidFill>
                <a:srgbClr val="002060"/>
              </a:solidFill>
            </a:endParaRPr>
          </a:p>
        </p:txBody>
      </p:sp>
    </p:spTree>
    <p:extLst>
      <p:ext uri="{BB962C8B-B14F-4D97-AF65-F5344CB8AC3E}">
        <p14:creationId xmlns:p14="http://schemas.microsoft.com/office/powerpoint/2010/main" val="3286492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8814E5-B47F-43CA-9E95-5E0947577AF6}"/>
              </a:ext>
            </a:extLst>
          </p:cNvPr>
          <p:cNvSpPr>
            <a:spLocks noGrp="1"/>
          </p:cNvSpPr>
          <p:nvPr>
            <p:ph type="title"/>
          </p:nvPr>
        </p:nvSpPr>
        <p:spPr>
          <a:xfrm>
            <a:off x="673211" y="3891195"/>
            <a:ext cx="11147728" cy="1450757"/>
          </a:xfrm>
        </p:spPr>
        <p:txBody>
          <a:bodyPr>
            <a:noAutofit/>
          </a:bodyPr>
          <a:lstStyle/>
          <a:p>
            <a:r>
              <a:rPr lang="es-ES" sz="6000" b="1" dirty="0">
                <a:solidFill>
                  <a:srgbClr val="002060"/>
                </a:solidFill>
              </a:rPr>
              <a:t>La Ley de Desamortización afectó la forma de la propiedad de las tierras comunales y obligó a los indígenas a repartirse la tierra que era propiedad de todo el pueblo y en la que trabajaba la comunidad entera.</a:t>
            </a:r>
            <a:endParaRPr lang="es-MX" sz="6000" b="1" dirty="0">
              <a:solidFill>
                <a:srgbClr val="002060"/>
              </a:solidFill>
            </a:endParaRPr>
          </a:p>
        </p:txBody>
      </p:sp>
    </p:spTree>
    <p:extLst>
      <p:ext uri="{BB962C8B-B14F-4D97-AF65-F5344CB8AC3E}">
        <p14:creationId xmlns:p14="http://schemas.microsoft.com/office/powerpoint/2010/main" val="55190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54FC9D-3576-4355-81C5-43F45479C3D1}"/>
              </a:ext>
            </a:extLst>
          </p:cNvPr>
          <p:cNvSpPr>
            <a:spLocks noGrp="1"/>
          </p:cNvSpPr>
          <p:nvPr>
            <p:ph type="title"/>
          </p:nvPr>
        </p:nvSpPr>
        <p:spPr>
          <a:xfrm>
            <a:off x="291548" y="286603"/>
            <a:ext cx="10864132" cy="5994927"/>
          </a:xfrm>
        </p:spPr>
        <p:txBody>
          <a:bodyPr>
            <a:normAutofit/>
          </a:bodyPr>
          <a:lstStyle/>
          <a:p>
            <a:r>
              <a:rPr lang="es-ES" sz="6000" b="1" dirty="0">
                <a:solidFill>
                  <a:srgbClr val="002060"/>
                </a:solidFill>
              </a:rPr>
              <a:t>Con esta nueva organización de la propiedad de la tierra, el Estado buscaba que cada individuo fuera dueño de su propia parcela, pues creía que de este modo obligaría</a:t>
            </a:r>
            <a:br>
              <a:rPr lang="es-ES" sz="6000" b="1" dirty="0">
                <a:solidFill>
                  <a:srgbClr val="002060"/>
                </a:solidFill>
              </a:rPr>
            </a:br>
            <a:r>
              <a:rPr lang="es-ES" sz="6000" b="1" dirty="0">
                <a:solidFill>
                  <a:srgbClr val="002060"/>
                </a:solidFill>
              </a:rPr>
              <a:t>a los indígenas a competir entre ellos y a ser más productivos.</a:t>
            </a:r>
            <a:endParaRPr lang="es-MX" sz="6000" b="1" dirty="0">
              <a:solidFill>
                <a:srgbClr val="002060"/>
              </a:solidFill>
            </a:endParaRPr>
          </a:p>
        </p:txBody>
      </p:sp>
    </p:spTree>
    <p:extLst>
      <p:ext uri="{BB962C8B-B14F-4D97-AF65-F5344CB8AC3E}">
        <p14:creationId xmlns:p14="http://schemas.microsoft.com/office/powerpoint/2010/main" val="364196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B71925-A5C6-4C34-87E0-96F73615DDA5}"/>
              </a:ext>
            </a:extLst>
          </p:cNvPr>
          <p:cNvSpPr>
            <a:spLocks noGrp="1"/>
          </p:cNvSpPr>
          <p:nvPr>
            <p:ph type="title"/>
          </p:nvPr>
        </p:nvSpPr>
        <p:spPr>
          <a:xfrm>
            <a:off x="318052" y="286603"/>
            <a:ext cx="10837628" cy="6074440"/>
          </a:xfrm>
        </p:spPr>
        <p:txBody>
          <a:bodyPr>
            <a:normAutofit/>
          </a:bodyPr>
          <a:lstStyle/>
          <a:p>
            <a:r>
              <a:rPr lang="es-ES" sz="5400" b="1" dirty="0">
                <a:solidFill>
                  <a:srgbClr val="002060"/>
                </a:solidFill>
              </a:rPr>
              <a:t>Pero lo que aconteció en realidad fue que la Ley de Desamortización provocó una división inequitativa de tierras (algunas parcelas estaban mejor ubicadas que otras), las cuales resultaron muchas veces insuficientes para poder cubrir las necesidades de cada familia.</a:t>
            </a:r>
            <a:endParaRPr lang="es-MX" sz="5400" b="1" dirty="0">
              <a:solidFill>
                <a:srgbClr val="002060"/>
              </a:solidFill>
            </a:endParaRPr>
          </a:p>
        </p:txBody>
      </p:sp>
    </p:spTree>
    <p:extLst>
      <p:ext uri="{BB962C8B-B14F-4D97-AF65-F5344CB8AC3E}">
        <p14:creationId xmlns:p14="http://schemas.microsoft.com/office/powerpoint/2010/main" val="1914443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B0E618-9F09-457E-B16E-839DCDADE472}"/>
              </a:ext>
            </a:extLst>
          </p:cNvPr>
          <p:cNvSpPr>
            <a:spLocks noGrp="1"/>
          </p:cNvSpPr>
          <p:nvPr>
            <p:ph type="title"/>
          </p:nvPr>
        </p:nvSpPr>
        <p:spPr>
          <a:xfrm>
            <a:off x="225287" y="286603"/>
            <a:ext cx="10930393" cy="5663623"/>
          </a:xfrm>
        </p:spPr>
        <p:txBody>
          <a:bodyPr>
            <a:normAutofit/>
          </a:bodyPr>
          <a:lstStyle/>
          <a:p>
            <a:r>
              <a:rPr lang="es-ES" sz="5400" b="1" dirty="0">
                <a:solidFill>
                  <a:srgbClr val="002060"/>
                </a:solidFill>
              </a:rPr>
              <a:t>Muchos campesinos tuvieron que vender sus tierras a muy bajo costo, situación que aprovecharon los hacendados para extender sus propiedades.</a:t>
            </a:r>
            <a:br>
              <a:rPr lang="es-ES" sz="5400" b="1" dirty="0">
                <a:solidFill>
                  <a:srgbClr val="002060"/>
                </a:solidFill>
              </a:rPr>
            </a:br>
            <a:endParaRPr lang="es-MX" sz="5400" b="1" dirty="0">
              <a:solidFill>
                <a:srgbClr val="002060"/>
              </a:solidFill>
            </a:endParaRPr>
          </a:p>
        </p:txBody>
      </p:sp>
    </p:spTree>
    <p:extLst>
      <p:ext uri="{BB962C8B-B14F-4D97-AF65-F5344CB8AC3E}">
        <p14:creationId xmlns:p14="http://schemas.microsoft.com/office/powerpoint/2010/main" val="286133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195753-0000-4687-9A93-8EEBA8F3BAC3}"/>
              </a:ext>
            </a:extLst>
          </p:cNvPr>
          <p:cNvSpPr>
            <a:spLocks noGrp="1"/>
          </p:cNvSpPr>
          <p:nvPr>
            <p:ph type="title"/>
          </p:nvPr>
        </p:nvSpPr>
        <p:spPr>
          <a:xfrm>
            <a:off x="185529" y="286603"/>
            <a:ext cx="11754679" cy="6180458"/>
          </a:xfrm>
        </p:spPr>
        <p:txBody>
          <a:bodyPr>
            <a:normAutofit/>
          </a:bodyPr>
          <a:lstStyle/>
          <a:p>
            <a:r>
              <a:rPr lang="es-ES" sz="4400" b="1" dirty="0">
                <a:solidFill>
                  <a:srgbClr val="002060"/>
                </a:solidFill>
              </a:rPr>
              <a:t>Los problemas que acarrearon la repartición de</a:t>
            </a:r>
            <a:br>
              <a:rPr lang="es-ES" sz="4400" b="1" dirty="0">
                <a:solidFill>
                  <a:srgbClr val="002060"/>
                </a:solidFill>
              </a:rPr>
            </a:br>
            <a:r>
              <a:rPr lang="es-ES" sz="4400" b="1" dirty="0">
                <a:solidFill>
                  <a:srgbClr val="002060"/>
                </a:solidFill>
              </a:rPr>
              <a:t>tierras y la explotación en el campo se aunaron a las</a:t>
            </a:r>
            <a:br>
              <a:rPr lang="es-ES" sz="4400" b="1" dirty="0">
                <a:solidFill>
                  <a:srgbClr val="002060"/>
                </a:solidFill>
              </a:rPr>
            </a:br>
            <a:r>
              <a:rPr lang="es-ES" sz="4400" b="1" dirty="0">
                <a:solidFill>
                  <a:srgbClr val="002060"/>
                </a:solidFill>
              </a:rPr>
              <a:t>luchas obreras de la ciudad, lo cual provocó un gran</a:t>
            </a:r>
            <a:br>
              <a:rPr lang="es-ES" sz="4400" b="1" dirty="0">
                <a:solidFill>
                  <a:srgbClr val="002060"/>
                </a:solidFill>
              </a:rPr>
            </a:br>
            <a:r>
              <a:rPr lang="es-ES" sz="4400" b="1" dirty="0">
                <a:solidFill>
                  <a:srgbClr val="002060"/>
                </a:solidFill>
              </a:rPr>
              <a:t>descontento general en la entidad y en el resto del</a:t>
            </a:r>
            <a:br>
              <a:rPr lang="es-ES" sz="4400" b="1" dirty="0">
                <a:solidFill>
                  <a:srgbClr val="002060"/>
                </a:solidFill>
              </a:rPr>
            </a:br>
            <a:r>
              <a:rPr lang="es-ES" sz="4400" b="1" dirty="0">
                <a:solidFill>
                  <a:srgbClr val="002060"/>
                </a:solidFill>
              </a:rPr>
              <a:t>país. En 1910 estalló la Revolución Mexicana, una de las guerras civiles más importantes en la historia de México porque luchaba en favor de los derechos del pueblo.</a:t>
            </a:r>
            <a:br>
              <a:rPr lang="es-ES" sz="4400" b="1" dirty="0">
                <a:solidFill>
                  <a:srgbClr val="002060"/>
                </a:solidFill>
              </a:rPr>
            </a:br>
            <a:br>
              <a:rPr lang="es-ES" sz="4400" b="1" dirty="0">
                <a:solidFill>
                  <a:srgbClr val="002060"/>
                </a:solidFill>
              </a:rPr>
            </a:br>
            <a:endParaRPr lang="es-MX" sz="4400" b="1" dirty="0">
              <a:solidFill>
                <a:srgbClr val="002060"/>
              </a:solidFill>
            </a:endParaRPr>
          </a:p>
        </p:txBody>
      </p:sp>
    </p:spTree>
    <p:extLst>
      <p:ext uri="{BB962C8B-B14F-4D97-AF65-F5344CB8AC3E}">
        <p14:creationId xmlns:p14="http://schemas.microsoft.com/office/powerpoint/2010/main" val="1397885272"/>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289</TotalTime>
  <Words>612</Words>
  <Application>Microsoft Office PowerPoint</Application>
  <PresentationFormat>Panorámica</PresentationFormat>
  <Paragraphs>13</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Calibri</vt:lpstr>
      <vt:lpstr>Calibri Light</vt:lpstr>
      <vt:lpstr>Retrospección</vt:lpstr>
      <vt:lpstr>La vida cotidiana en mi entidad durante la Revolución Mexicana</vt:lpstr>
      <vt:lpstr>El problema del reparto de tierras Hemos visto en el tema anterior que los campesinos en Puebla vivieron una situación de explotación por parte de los hacendados y propietarios de grandes ranchos. Por su parte, la Ley de Desamortización, que consistió en la expropiación de los bienes de la Iglesia para su venta pública, promulgada por el gobierno federal en 1856, no resolvió las penurias de la clase trabajadora del campo; al contrario, empeoró sus condiciones de vida.</vt:lpstr>
      <vt:lpstr>El problema del reparto de tierras  la Ley de Desamortización, consistió en la expropiación de los bienes de la Iglesia para su venta pública, promulgada por el gobierno federal en 1856.</vt:lpstr>
      <vt:lpstr>El gobierno, que pretendía modernizar el campo, veía con malos ojos las formas de trabajo de los indígenas, quienes estaban acostumbrados desde tiempos ancestrales a trabajar colectivamente la tierra y repartirse luego los productos de sus cosechas.</vt:lpstr>
      <vt:lpstr>La Ley de Desamortización afectó la forma de la propiedad de las tierras comunales y obligó a los indígenas a repartirse la tierra que era propiedad de todo el pueblo y en la que trabajaba la comunidad entera.</vt:lpstr>
      <vt:lpstr>Con esta nueva organización de la propiedad de la tierra, el Estado buscaba que cada individuo fuera dueño de su propia parcela, pues creía que de este modo obligaría a los indígenas a competir entre ellos y a ser más productivos.</vt:lpstr>
      <vt:lpstr>Pero lo que aconteció en realidad fue que la Ley de Desamortización provocó una división inequitativa de tierras (algunas parcelas estaban mejor ubicadas que otras), las cuales resultaron muchas veces insuficientes para poder cubrir las necesidades de cada familia.</vt:lpstr>
      <vt:lpstr>Muchos campesinos tuvieron que vender sus tierras a muy bajo costo, situación que aprovecharon los hacendados para extender sus propiedades. </vt:lpstr>
      <vt:lpstr>Los problemas que acarrearon la repartición de tierras y la explotación en el campo se aunaron a las luchas obreras de la ciudad, lo cual provocó un gran descontento general en la entidad y en el resto del país. En 1910 estalló la Revolución Mexicana, una de las guerras civiles más importantes en la historia de México porque luchaba en favor de los derechos del pueblo.  </vt:lpstr>
      <vt:lpstr>El zapatismo y la justicia agraria  Emiliano Zapata fue uno de los principales dirigentes de esta lucha y combatió para exigir que las tierras arrebatadas por los hacendados les fueran devueltas a los campesinos. En Puebla, los zapatistas —nombre con el que se conocía a los seguidores de Zapata— lograron que algunas tierras fueran devueltas, aunque por desgracia el reparto no pudo llevarse a cabo pues Zapata y muchos de los líderes zapatistas fueron asesinados por sus enemigos políticos.</vt:lpstr>
      <vt:lpstr>Los logros de la Revolución Uno de los resultados que logró la Revolución fue la Constitución de 1917, la cual rige actualmente al país. Esta Constitución preservó muchos de los artículos de las constituciones pasadas, pero integró como novedad leyes más justas para los trabajadores del campo y la ciudad.</vt:lpstr>
      <vt:lpstr>Otro gran logro de la Revolución fue la creación de la Secretaría de Educación Pública (sep), a través de la cual se organizaron escuelas primarias en toda la república mexicana para que los niños de todas las condiciones sociales, económicas, étnicas y religiosas recibieran una enseñanza gratuita y laica.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actividades económicas y los cambios en los paisajes durante el Porfiriato</dc:title>
  <dc:creator>Liceo</dc:creator>
  <cp:lastModifiedBy>Liceo</cp:lastModifiedBy>
  <cp:revision>27</cp:revision>
  <dcterms:created xsi:type="dcterms:W3CDTF">2022-05-18T14:17:50Z</dcterms:created>
  <dcterms:modified xsi:type="dcterms:W3CDTF">2022-06-03T18:15:04Z</dcterms:modified>
</cp:coreProperties>
</file>