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rof.miguel@liceodelsur.com" TargetMode="External"/><Relationship Id="rId2" Type="http://schemas.openxmlformats.org/officeDocument/2006/relationships/hyperlink" Target="mailto:mrenglish19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31E86-7506-B648-88A6-B9A0C96A7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115101"/>
            <a:ext cx="2506474" cy="1540566"/>
          </a:xfrm>
        </p:spPr>
        <p:txBody>
          <a:bodyPr>
            <a:normAutofit fontScale="90000"/>
          </a:bodyPr>
          <a:lstStyle/>
          <a:p>
            <a:r>
              <a:rPr lang="en-US"/>
              <a:t>English</a:t>
            </a:r>
            <a:br>
              <a:rPr lang="en-US"/>
            </a:br>
            <a:r>
              <a:rPr lang="en-US"/>
              <a:t>Inglés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7E8367-A6EB-E34D-A008-7C81E8570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847" y="-371161"/>
            <a:ext cx="5128119" cy="1773289"/>
          </a:xfrm>
        </p:spPr>
        <p:txBody>
          <a:bodyPr>
            <a:noAutofit/>
          </a:bodyPr>
          <a:lstStyle/>
          <a:p>
            <a:r>
              <a:rPr lang="en-US" sz="3600" dirty="0"/>
              <a:t>Miguel </a:t>
            </a:r>
            <a:r>
              <a:rPr lang="en-US" sz="3600" dirty="0" err="1"/>
              <a:t>Agustín</a:t>
            </a:r>
            <a:r>
              <a:rPr lang="en-US" sz="3600" dirty="0"/>
              <a:t> Hernández </a:t>
            </a:r>
            <a:r>
              <a:rPr lang="en-US" sz="3600" dirty="0" err="1"/>
              <a:t>Roldán</a:t>
            </a:r>
            <a:endParaRPr lang="en-US" sz="36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D1CE09B-128E-C546-9BAC-87D64E18A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2966" y="979440"/>
            <a:ext cx="3229034" cy="506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36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93DDA-D9E1-CD4D-9386-A44BB227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821" y="107429"/>
            <a:ext cx="7958331" cy="1077229"/>
          </a:xfrm>
        </p:spPr>
        <p:txBody>
          <a:bodyPr/>
          <a:lstStyle/>
          <a:p>
            <a:r>
              <a:rPr lang="en-US"/>
              <a:t>Algunas preguntas útiles en inglés: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AF9A5-6A21-904B-8A13-0DFBC2DEC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497" y="993912"/>
            <a:ext cx="9239005" cy="5360031"/>
          </a:xfrm>
        </p:spPr>
        <p:txBody>
          <a:bodyPr>
            <a:normAutofit/>
          </a:bodyPr>
          <a:lstStyle/>
          <a:p>
            <a:r>
              <a:rPr lang="en-US" sz="2400"/>
              <a:t>How do you say CASA? House.</a:t>
            </a:r>
          </a:p>
          <a:p>
            <a:r>
              <a:rPr lang="en-US" sz="2400"/>
              <a:t>How do you spell HOUSE? H-O-U-S-E.</a:t>
            </a:r>
          </a:p>
          <a:p>
            <a:r>
              <a:rPr lang="en-US" sz="2400"/>
              <a:t>How do you write/spell CASA in English? H-O-U-S-E.</a:t>
            </a:r>
          </a:p>
          <a:p>
            <a:r>
              <a:rPr lang="en-US" sz="2400"/>
              <a:t>What is HOUSE? Casa.</a:t>
            </a:r>
          </a:p>
          <a:p>
            <a:r>
              <a:rPr lang="en-US" sz="2400"/>
              <a:t>What is the meaning of HOUSE? Casa.</a:t>
            </a:r>
          </a:p>
          <a:p>
            <a:r>
              <a:rPr lang="en-US" sz="2400"/>
              <a:t>How many… are there? - ¿Cuántos/cuántas… hay?</a:t>
            </a:r>
          </a:p>
          <a:p>
            <a:r>
              <a:rPr lang="en-US" sz="2400"/>
              <a:t>What color is the ____? - ¿De qué color es el/la _____?</a:t>
            </a:r>
          </a:p>
          <a:p>
            <a:r>
              <a:rPr lang="en-US" sz="2400"/>
              <a:t>Where is the _____? - ¿Dónde está el/la _____?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3FEC85-7744-6748-9F01-8C0CBF10BD7E}"/>
              </a:ext>
            </a:extLst>
          </p:cNvPr>
          <p:cNvSpPr txBox="1"/>
          <p:nvPr/>
        </p:nvSpPr>
        <p:spPr>
          <a:xfrm>
            <a:off x="287053" y="-467857"/>
            <a:ext cx="646279" cy="74789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/>
              <a:t>U</a:t>
            </a:r>
          </a:p>
          <a:p>
            <a:pPr algn="ctr"/>
            <a:r>
              <a:rPr lang="en-US" sz="9600"/>
              <a:t>V</a:t>
            </a:r>
          </a:p>
          <a:p>
            <a:pPr algn="ctr"/>
            <a:r>
              <a:rPr lang="en-US" sz="9600"/>
              <a:t>W</a:t>
            </a:r>
          </a:p>
          <a:p>
            <a:pPr algn="ctr"/>
            <a:r>
              <a:rPr lang="en-US" sz="9600"/>
              <a:t>X</a:t>
            </a:r>
          </a:p>
          <a:p>
            <a:pPr algn="ctr"/>
            <a:r>
              <a:rPr lang="en-US" sz="960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6666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0900521-0DF1-9742-A7F5-3E045990C491}"/>
              </a:ext>
            </a:extLst>
          </p:cNvPr>
          <p:cNvSpPr txBox="1"/>
          <p:nvPr/>
        </p:nvSpPr>
        <p:spPr>
          <a:xfrm>
            <a:off x="190975" y="2816681"/>
            <a:ext cx="646279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/>
              <a:t>Z</a:t>
            </a:r>
          </a:p>
        </p:txBody>
      </p:sp>
      <p:pic>
        <p:nvPicPr>
          <p:cNvPr id="12" name="Picture 12">
            <a:extLst>
              <a:ext uri="{FF2B5EF4-FFF2-40B4-BE49-F238E27FC236}">
                <a16:creationId xmlns:a16="http://schemas.microsoft.com/office/drawing/2014/main" id="{18AEB7D3-E57D-9041-8D4C-8DB87F3DE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15" y="0"/>
            <a:ext cx="10376482" cy="681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C7717-6765-B342-9BE6-7CC03EA4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524081"/>
            <a:ext cx="7958331" cy="1077229"/>
          </a:xfrm>
        </p:spPr>
        <p:txBody>
          <a:bodyPr/>
          <a:lstStyle/>
          <a:p>
            <a:r>
              <a:rPr lang="en-US"/>
              <a:t>Datos de contacto/Contact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6CE23-93A4-2642-B25B-DB5BE8190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883" y="2052116"/>
            <a:ext cx="4525853" cy="2491486"/>
          </a:xfrm>
        </p:spPr>
        <p:txBody>
          <a:bodyPr/>
          <a:lstStyle/>
          <a:p>
            <a:r>
              <a:rPr lang="en-US">
                <a:hlinkClick r:id="rId2"/>
              </a:rPr>
              <a:t>mrenglish19@gmail.com</a:t>
            </a:r>
            <a:endParaRPr lang="en-US"/>
          </a:p>
          <a:p>
            <a:r>
              <a:rPr lang="en-US">
                <a:hlinkClick r:id="rId3"/>
              </a:rPr>
              <a:t>prof.miguel@liceodelsur.com</a:t>
            </a:r>
            <a:endParaRPr lang="en-US"/>
          </a:p>
          <a:p>
            <a:r>
              <a:rPr lang="en-US"/>
              <a:t>Cel/WhatsApp: 22 12 41 58 82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4C096B-7F8B-234D-868D-828E3EA8A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736" y="4710433"/>
            <a:ext cx="5317199" cy="2159325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Código de Zoom/Zoom code: 717 805 9599</a:t>
            </a:r>
          </a:p>
          <a:p>
            <a:pPr marL="0" indent="0">
              <a:buNone/>
            </a:pPr>
            <a:r>
              <a:rPr lang="en-US"/>
              <a:t>Contraseña/Password: wAhbP0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8737216-48AB-D34B-A346-7092B29268DD}"/>
              </a:ext>
            </a:extLst>
          </p:cNvPr>
          <p:cNvSpPr/>
          <p:nvPr/>
        </p:nvSpPr>
        <p:spPr>
          <a:xfrm>
            <a:off x="5918516" y="1551807"/>
            <a:ext cx="1792949" cy="17460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blue circle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D48042-50C2-C24C-B629-9983E021C65B}"/>
              </a:ext>
            </a:extLst>
          </p:cNvPr>
          <p:cNvSpPr/>
          <p:nvPr/>
        </p:nvSpPr>
        <p:spPr>
          <a:xfrm>
            <a:off x="8762018" y="1469059"/>
            <a:ext cx="1828800" cy="18288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purple square </a:t>
            </a:r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618575AD-5D34-B848-A69C-6D461D00B86F}"/>
              </a:ext>
            </a:extLst>
          </p:cNvPr>
          <p:cNvSpPr/>
          <p:nvPr/>
        </p:nvSpPr>
        <p:spPr>
          <a:xfrm rot="3898250">
            <a:off x="2686325" y="4195264"/>
            <a:ext cx="969264" cy="19568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829D85-D6E3-0A4B-8051-8540BC67B5C6}"/>
              </a:ext>
            </a:extLst>
          </p:cNvPr>
          <p:cNvSpPr txBox="1"/>
          <p:nvPr/>
        </p:nvSpPr>
        <p:spPr>
          <a:xfrm>
            <a:off x="2880399" y="5657406"/>
            <a:ext cx="2408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/>
              <a:t>green</a:t>
            </a:r>
            <a:r>
              <a:rPr lang="en-US"/>
              <a:t> </a:t>
            </a:r>
            <a:r>
              <a:rPr lang="en-US" sz="2800"/>
              <a:t>arrow</a:t>
            </a:r>
          </a:p>
        </p:txBody>
      </p:sp>
    </p:spTree>
    <p:extLst>
      <p:ext uri="{BB962C8B-B14F-4D97-AF65-F5344CB8AC3E}">
        <p14:creationId xmlns:p14="http://schemas.microsoft.com/office/powerpoint/2010/main" val="30638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6721F-C08C-6646-8BAE-1BEC46D9F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2624" y="808056"/>
            <a:ext cx="3417515" cy="3096602"/>
          </a:xfrm>
        </p:spPr>
        <p:txBody>
          <a:bodyPr/>
          <a:lstStyle/>
          <a:p>
            <a:r>
              <a:rPr lang="en-US"/>
              <a:t>Uso del blog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B6346CB-EF82-E840-A596-D7C442CA6D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980" y="357694"/>
            <a:ext cx="5329766" cy="3997325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292D6A3F-59CE-C54D-A52E-F2AD416F8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6786" y="2221218"/>
            <a:ext cx="5857031" cy="439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906C982-248C-294A-A070-068765C55C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988" y="393426"/>
            <a:ext cx="7542023" cy="5656518"/>
          </a:xfrm>
        </p:spPr>
      </p:pic>
    </p:spTree>
    <p:extLst>
      <p:ext uri="{BB962C8B-B14F-4D97-AF65-F5344CB8AC3E}">
        <p14:creationId xmlns:p14="http://schemas.microsoft.com/office/powerpoint/2010/main" val="26697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F1EA-33A7-1A43-B489-58257C201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C22F916-077C-A549-A94B-5E647F4C0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2391" y="348787"/>
            <a:ext cx="4586972" cy="6115964"/>
          </a:xfr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5B17F9B8-B0D0-2347-87A5-7B1E7EC09B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098" y="348787"/>
            <a:ext cx="5046511" cy="611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31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35468-EC3F-E04C-97B3-153ADCE55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 de trabajar en libreta: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5AD3A-1482-2448-93BF-E1B7CDA22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146" y="2052115"/>
            <a:ext cx="9380993" cy="4177589"/>
          </a:xfrm>
        </p:spPr>
        <p:txBody>
          <a:bodyPr>
            <a:noAutofit/>
          </a:bodyPr>
          <a:lstStyle/>
          <a:p>
            <a:r>
              <a:rPr lang="en-US" sz="2400"/>
              <a:t>Hojas numeradas, con márgenes del color que elija el alumno o alumna.</a:t>
            </a:r>
          </a:p>
          <a:p>
            <a:r>
              <a:rPr lang="en-US" sz="2400"/>
              <a:t>Título al inicio de la página, debajo de la fecha (en inglés)</a:t>
            </a:r>
          </a:p>
          <a:p>
            <a:r>
              <a:rPr lang="en-US" sz="2400"/>
              <a:t>Veinte hojas reservadas al final de la libreta o sección de inglés, para vocabulario nuevo/importante o una colección de verbos.</a:t>
            </a:r>
          </a:p>
          <a:p>
            <a:r>
              <a:rPr lang="en-US" sz="2400"/>
              <a:t>Verbo, sustantivo y adjetivo del día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CFF966-A601-7D4E-B280-AE749F94E404}"/>
              </a:ext>
            </a:extLst>
          </p:cNvPr>
          <p:cNvSpPr txBox="1"/>
          <p:nvPr/>
        </p:nvSpPr>
        <p:spPr>
          <a:xfrm>
            <a:off x="0" y="-310485"/>
            <a:ext cx="202367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/>
              <a:t>A</a:t>
            </a:r>
          </a:p>
          <a:p>
            <a:pPr algn="l"/>
            <a:r>
              <a:rPr lang="en-US" sz="9600"/>
              <a:t>B</a:t>
            </a:r>
          </a:p>
          <a:p>
            <a:pPr algn="l"/>
            <a:r>
              <a:rPr lang="en-US" sz="9600"/>
              <a:t>C</a:t>
            </a:r>
          </a:p>
          <a:p>
            <a:pPr algn="l"/>
            <a:r>
              <a:rPr lang="en-US" sz="9600"/>
              <a:t>D</a:t>
            </a:r>
          </a:p>
          <a:p>
            <a:pPr algn="l"/>
            <a:r>
              <a:rPr lang="en-US" sz="960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0538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E8093-2D93-3648-B250-79F5BD27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Grabaciones/Recordings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1FC6B-8F52-4442-B19E-03E8F041B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140" y="2052116"/>
            <a:ext cx="9309999" cy="3997828"/>
          </a:xfrm>
        </p:spPr>
        <p:txBody>
          <a:bodyPr>
            <a:normAutofit/>
          </a:bodyPr>
          <a:lstStyle/>
          <a:p>
            <a:r>
              <a:rPr lang="en-US" sz="2400"/>
              <a:t>Se retomarán las grabaciones, como en el ciclo escolar pasado.</a:t>
            </a:r>
          </a:p>
          <a:p>
            <a:r>
              <a:rPr lang="en-US" sz="2400"/>
              <a:t>Utilizando WhatsApp, alumnos y papás grabarán una conversación corta (máximo tres minutos, dependiendo del concepto lingüístico a practicar.</a:t>
            </a:r>
          </a:p>
          <a:p>
            <a:r>
              <a:rPr lang="en-US" sz="2400"/>
              <a:t>Esto con el objetivo de practicar también el padre o tutor el idioma junto con su hijo en casa, recordando conceptos básicos del inglés.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DE6C60-C18D-E947-9EF4-3A6AFF4DE9B0}"/>
              </a:ext>
            </a:extLst>
          </p:cNvPr>
          <p:cNvSpPr txBox="1"/>
          <p:nvPr/>
        </p:nvSpPr>
        <p:spPr>
          <a:xfrm>
            <a:off x="1" y="-310485"/>
            <a:ext cx="993912" cy="74789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/>
              <a:t>F</a:t>
            </a:r>
          </a:p>
          <a:p>
            <a:pPr algn="ctr"/>
            <a:r>
              <a:rPr lang="en-US" sz="9600"/>
              <a:t>G</a:t>
            </a:r>
          </a:p>
          <a:p>
            <a:pPr algn="ctr"/>
            <a:r>
              <a:rPr lang="en-US" sz="9600"/>
              <a:t>H</a:t>
            </a:r>
          </a:p>
          <a:p>
            <a:pPr algn="ctr"/>
            <a:r>
              <a:rPr lang="en-US" sz="9600"/>
              <a:t>I</a:t>
            </a:r>
          </a:p>
          <a:p>
            <a:pPr algn="ctr"/>
            <a:r>
              <a:rPr lang="en-US" sz="960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8692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09E24-9E90-C741-9E4F-B21E159F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Uso de diccionario / Dictionary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B063E-6673-3743-AF3E-8ED3DCFF5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888" y="2052116"/>
            <a:ext cx="9292251" cy="3997828"/>
          </a:xfrm>
        </p:spPr>
        <p:txBody>
          <a:bodyPr>
            <a:normAutofit/>
          </a:bodyPr>
          <a:lstStyle/>
          <a:p>
            <a:r>
              <a:rPr lang="en-US" sz="2400"/>
              <a:t>Se recomienda que el alumno tenga un diccionario propio español – inglés, inglés – español o ambos, para comprender más fácilmente palabras desconocidas y poder usarlas.</a:t>
            </a:r>
          </a:p>
          <a:p>
            <a:r>
              <a:rPr lang="en-US" sz="2400"/>
              <a:t>Asimismo, se desaconseja el uso de diccionarios online, especialmente al traducir frases, ya que frecuentemente traducen de manera literal, sin tomar en cuenta la polisemia,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69EB1F-5AD4-E647-BC85-396F490DFE4B}"/>
              </a:ext>
            </a:extLst>
          </p:cNvPr>
          <p:cNvSpPr txBox="1"/>
          <p:nvPr/>
        </p:nvSpPr>
        <p:spPr>
          <a:xfrm>
            <a:off x="0" y="-310485"/>
            <a:ext cx="993912" cy="74789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/>
              <a:t>K</a:t>
            </a:r>
          </a:p>
          <a:p>
            <a:pPr algn="ctr"/>
            <a:r>
              <a:rPr lang="en-US" sz="9600"/>
              <a:t>L</a:t>
            </a:r>
          </a:p>
          <a:p>
            <a:pPr algn="ctr"/>
            <a:r>
              <a:rPr lang="en-US" sz="9600"/>
              <a:t>M</a:t>
            </a:r>
          </a:p>
          <a:p>
            <a:pPr algn="ctr"/>
            <a:r>
              <a:rPr lang="en-US" sz="9600"/>
              <a:t>N</a:t>
            </a:r>
          </a:p>
          <a:p>
            <a:pPr algn="ctr"/>
            <a:r>
              <a:rPr lang="en-US" sz="960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78993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9A6B-E9FC-DA4D-B52A-94370E35A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908" y="808057"/>
            <a:ext cx="9505232" cy="1020034"/>
          </a:xfrm>
        </p:spPr>
        <p:txBody>
          <a:bodyPr/>
          <a:lstStyle/>
          <a:p>
            <a:r>
              <a:rPr lang="en-US"/>
              <a:t>Criterios de evaluación / evaluation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6FF8F-CFAD-7F4C-BFD4-CDB2FE265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391" y="1499745"/>
            <a:ext cx="9327748" cy="4783206"/>
          </a:xfrm>
        </p:spPr>
        <p:txBody>
          <a:bodyPr>
            <a:normAutofit/>
          </a:bodyPr>
          <a:lstStyle/>
          <a:p>
            <a:r>
              <a:rPr lang="en-US" sz="2400"/>
              <a:t>Participación / Participation (15)</a:t>
            </a:r>
          </a:p>
          <a:p>
            <a:r>
              <a:rPr lang="en-US" sz="2400"/>
              <a:t>Asistencia / Attendance (10)</a:t>
            </a:r>
          </a:p>
          <a:p>
            <a:r>
              <a:rPr lang="en-US" sz="2400"/>
              <a:t>Tarea / Homework (10)</a:t>
            </a:r>
          </a:p>
          <a:p>
            <a:r>
              <a:rPr lang="en-US" sz="2400"/>
              <a:t>Desempeño valoral – Behavior (10)</a:t>
            </a:r>
          </a:p>
          <a:p>
            <a:r>
              <a:rPr lang="en-US" sz="2400"/>
              <a:t>Apoyo de padres / Parents’ support (5)</a:t>
            </a:r>
          </a:p>
          <a:p>
            <a:r>
              <a:rPr lang="en-US" sz="2400"/>
              <a:t>Evaluación escrita / Written test (50)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0C8B16-48B9-EF4E-AB1A-32ABCD7092BE}"/>
              </a:ext>
            </a:extLst>
          </p:cNvPr>
          <p:cNvSpPr txBox="1"/>
          <p:nvPr/>
        </p:nvSpPr>
        <p:spPr>
          <a:xfrm>
            <a:off x="152401" y="-389527"/>
            <a:ext cx="646279" cy="74789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600"/>
              <a:t>P</a:t>
            </a:r>
          </a:p>
          <a:p>
            <a:pPr algn="ctr"/>
            <a:r>
              <a:rPr lang="en-US" sz="9600"/>
              <a:t>Q</a:t>
            </a:r>
          </a:p>
          <a:p>
            <a:pPr algn="ctr"/>
            <a:r>
              <a:rPr lang="en-US" sz="9600"/>
              <a:t>R</a:t>
            </a:r>
          </a:p>
          <a:p>
            <a:pPr algn="ctr"/>
            <a:r>
              <a:rPr lang="en-US" sz="9600"/>
              <a:t>S</a:t>
            </a:r>
          </a:p>
          <a:p>
            <a:pPr algn="ctr"/>
            <a:r>
              <a:rPr lang="en-US" sz="960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93985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385</Words>
  <Application>Microsoft Office PowerPoint</Application>
  <PresentationFormat>Panorámica</PresentationFormat>
  <Paragraphs>66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MS Shell Dlg 2</vt:lpstr>
      <vt:lpstr>Wingdings</vt:lpstr>
      <vt:lpstr>Wingdings 3</vt:lpstr>
      <vt:lpstr>Madison</vt:lpstr>
      <vt:lpstr>English Inglés</vt:lpstr>
      <vt:lpstr>Datos de contacto/Contact information</vt:lpstr>
      <vt:lpstr>Uso del blog</vt:lpstr>
      <vt:lpstr>Presentación de PowerPoint</vt:lpstr>
      <vt:lpstr>Presentación de PowerPoint</vt:lpstr>
      <vt:lpstr>Forma de trabajar en libreta:</vt:lpstr>
      <vt:lpstr>Grabaciones/Recordings</vt:lpstr>
      <vt:lpstr>Uso de diccionario / Dictionary usage</vt:lpstr>
      <vt:lpstr>Criterios de evaluación / evaluation criteria</vt:lpstr>
      <vt:lpstr>Algunas preguntas útiles en inglés: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Inglés</dc:title>
  <dc:creator>미겔 롤단</dc:creator>
  <cp:lastModifiedBy>Liceo</cp:lastModifiedBy>
  <cp:revision>9</cp:revision>
  <dcterms:created xsi:type="dcterms:W3CDTF">2021-08-20T04:20:34Z</dcterms:created>
  <dcterms:modified xsi:type="dcterms:W3CDTF">2021-08-23T15:12:26Z</dcterms:modified>
</cp:coreProperties>
</file>