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F247"/>
    <a:srgbClr val="DE4EE2"/>
    <a:srgbClr val="080DDC"/>
    <a:srgbClr val="F7B5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Columna1</c:v>
                </c:pt>
              </c:strCache>
            </c:strRef>
          </c:tx>
          <c:spPr>
            <a:solidFill>
              <a:schemeClr val="accent4">
                <a:lumMod val="40000"/>
                <a:lumOff val="60000"/>
              </a:schemeClr>
            </a:solidFill>
            <a:ln w="76200">
              <a:solidFill>
                <a:srgbClr val="00B0F0"/>
              </a:solidFill>
            </a:ln>
          </c:spPr>
          <c:dPt>
            <c:idx val="0"/>
            <c:bubble3D val="0"/>
            <c:spPr>
              <a:solidFill>
                <a:schemeClr val="accent4">
                  <a:lumMod val="40000"/>
                  <a:lumOff val="60000"/>
                </a:schemeClr>
              </a:solidFill>
              <a:ln w="76200">
                <a:solidFill>
                  <a:srgbClr val="00B0F0"/>
                </a:solidFill>
              </a:ln>
              <a:effectLst/>
            </c:spPr>
            <c:extLst>
              <c:ext xmlns:c16="http://schemas.microsoft.com/office/drawing/2014/chart" uri="{C3380CC4-5D6E-409C-BE32-E72D297353CC}">
                <c16:uniqueId val="{00000001-1195-48C1-9DF4-0F645CB933FB}"/>
              </c:ext>
            </c:extLst>
          </c:dPt>
          <c:dPt>
            <c:idx val="1"/>
            <c:bubble3D val="0"/>
            <c:spPr>
              <a:solidFill>
                <a:schemeClr val="accent4">
                  <a:lumMod val="40000"/>
                  <a:lumOff val="60000"/>
                </a:schemeClr>
              </a:solidFill>
              <a:ln w="76200">
                <a:solidFill>
                  <a:srgbClr val="00B0F0"/>
                </a:solidFill>
              </a:ln>
              <a:effectLst/>
            </c:spPr>
            <c:extLst>
              <c:ext xmlns:c16="http://schemas.microsoft.com/office/drawing/2014/chart" uri="{C3380CC4-5D6E-409C-BE32-E72D297353CC}">
                <c16:uniqueId val="{00000003-1195-48C1-9DF4-0F645CB933FB}"/>
              </c:ext>
            </c:extLst>
          </c:dPt>
          <c:dPt>
            <c:idx val="2"/>
            <c:bubble3D val="0"/>
            <c:spPr>
              <a:solidFill>
                <a:schemeClr val="accent4">
                  <a:lumMod val="40000"/>
                  <a:lumOff val="60000"/>
                </a:schemeClr>
              </a:solidFill>
              <a:ln w="76200">
                <a:solidFill>
                  <a:srgbClr val="00B0F0"/>
                </a:solidFill>
              </a:ln>
              <a:effectLst/>
            </c:spPr>
            <c:extLst>
              <c:ext xmlns:c16="http://schemas.microsoft.com/office/drawing/2014/chart" uri="{C3380CC4-5D6E-409C-BE32-E72D297353CC}">
                <c16:uniqueId val="{00000005-1195-48C1-9DF4-0F645CB933FB}"/>
              </c:ext>
            </c:extLst>
          </c:dPt>
          <c:dPt>
            <c:idx val="3"/>
            <c:bubble3D val="0"/>
            <c:spPr>
              <a:solidFill>
                <a:schemeClr val="accent4">
                  <a:lumMod val="40000"/>
                  <a:lumOff val="60000"/>
                </a:schemeClr>
              </a:solidFill>
              <a:ln w="76200">
                <a:solidFill>
                  <a:srgbClr val="00B0F0"/>
                </a:solidFill>
              </a:ln>
              <a:effectLst/>
            </c:spPr>
            <c:extLst>
              <c:ext xmlns:c16="http://schemas.microsoft.com/office/drawing/2014/chart" uri="{C3380CC4-5D6E-409C-BE32-E72D297353CC}">
                <c16:uniqueId val="{00000007-1195-48C1-9DF4-0F645CB933FB}"/>
              </c:ext>
            </c:extLst>
          </c:dPt>
          <c:dPt>
            <c:idx val="4"/>
            <c:bubble3D val="0"/>
            <c:spPr>
              <a:solidFill>
                <a:schemeClr val="accent4">
                  <a:lumMod val="40000"/>
                  <a:lumOff val="60000"/>
                </a:schemeClr>
              </a:solidFill>
              <a:ln w="76200">
                <a:solidFill>
                  <a:srgbClr val="00B0F0"/>
                </a:solidFill>
              </a:ln>
              <a:effectLst/>
            </c:spPr>
            <c:extLst>
              <c:ext xmlns:c16="http://schemas.microsoft.com/office/drawing/2014/chart" uri="{C3380CC4-5D6E-409C-BE32-E72D297353CC}">
                <c16:uniqueId val="{00000009-1195-48C1-9DF4-0F645CB933FB}"/>
              </c:ext>
            </c:extLst>
          </c:dPt>
          <c:dPt>
            <c:idx val="5"/>
            <c:bubble3D val="0"/>
            <c:spPr>
              <a:solidFill>
                <a:schemeClr val="accent4">
                  <a:lumMod val="40000"/>
                  <a:lumOff val="60000"/>
                </a:schemeClr>
              </a:solidFill>
              <a:ln w="76200">
                <a:solidFill>
                  <a:srgbClr val="00B0F0"/>
                </a:solidFill>
              </a:ln>
              <a:effectLst/>
            </c:spPr>
            <c:extLst>
              <c:ext xmlns:c16="http://schemas.microsoft.com/office/drawing/2014/chart" uri="{C3380CC4-5D6E-409C-BE32-E72D297353CC}">
                <c16:uniqueId val="{0000000B-1195-48C1-9DF4-0F645CB933FB}"/>
              </c:ext>
            </c:extLst>
          </c:dPt>
          <c:cat>
            <c:numRef>
              <c:f>Hoja1!$A$2:$A$8</c:f>
              <c:numCache>
                <c:formatCode>General</c:formatCode>
                <c:ptCount val="6"/>
              </c:numCache>
            </c:numRef>
          </c:cat>
          <c:val>
            <c:numRef>
              <c:f>Hoja1!$B$2:$B$8</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1195-48C1-9DF4-0F645CB933F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0.40582</cdr:x>
      <cdr:y>0.04357</cdr:y>
    </cdr:from>
    <cdr:to>
      <cdr:x>0.51341</cdr:x>
      <cdr:y>0.76897</cdr:y>
    </cdr:to>
    <cdr:sp macro="" textlink="">
      <cdr:nvSpPr>
        <cdr:cNvPr id="3" name="CuadroTexto 2"/>
        <cdr:cNvSpPr txBox="1"/>
      </cdr:nvSpPr>
      <cdr:spPr>
        <a:xfrm xmlns:a="http://schemas.openxmlformats.org/drawingml/2006/main" rot="3586976">
          <a:off x="1766139" y="1939822"/>
          <a:ext cx="4279928"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MX" sz="1600" b="1" dirty="0"/>
        </a:p>
      </cdr:txBody>
    </cdr:sp>
  </cdr:relSizeAnchor>
  <cdr:relSizeAnchor xmlns:cdr="http://schemas.openxmlformats.org/drawingml/2006/chartDrawing">
    <cdr:from>
      <cdr:x>0.59101</cdr:x>
      <cdr:y>0.15306</cdr:y>
    </cdr:from>
    <cdr:to>
      <cdr:x>0.6986</cdr:x>
      <cdr:y>0.30804</cdr:y>
    </cdr:to>
    <cdr:sp macro="" textlink="">
      <cdr:nvSpPr>
        <cdr:cNvPr id="4" name="CuadroTexto 3"/>
        <cdr:cNvSpPr txBox="1"/>
      </cdr:nvSpPr>
      <cdr:spPr>
        <a:xfrm xmlns:a="http://schemas.openxmlformats.org/drawingml/2006/main">
          <a:off x="5022761" y="90307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MX" sz="1100" dirty="0"/>
        </a:p>
      </cdr:txBody>
    </cdr:sp>
  </cdr:relSizeAnchor>
  <cdr:relSizeAnchor xmlns:cdr="http://schemas.openxmlformats.org/drawingml/2006/chartDrawing">
    <cdr:from>
      <cdr:x>0.52195</cdr:x>
      <cdr:y>0.028</cdr:y>
    </cdr:from>
    <cdr:to>
      <cdr:x>0.62954</cdr:x>
      <cdr:y>0.49622</cdr:y>
    </cdr:to>
    <cdr:sp macro="" textlink="">
      <cdr:nvSpPr>
        <cdr:cNvPr id="5" name="CuadroTexto 4"/>
        <cdr:cNvSpPr txBox="1"/>
      </cdr:nvSpPr>
      <cdr:spPr>
        <a:xfrm xmlns:a="http://schemas.openxmlformats.org/drawingml/2006/main" rot="7415406">
          <a:off x="3511760" y="1089283"/>
          <a:ext cx="2762511"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MX" sz="1400" dirty="0"/>
        </a:p>
        <a:p xmlns:a="http://schemas.openxmlformats.org/drawingml/2006/main">
          <a:endParaRPr lang="es-MX" sz="1400" dirty="0"/>
        </a:p>
      </cdr:txBody>
    </cdr:sp>
  </cdr:relSizeAnchor>
  <cdr:relSizeAnchor xmlns:cdr="http://schemas.openxmlformats.org/drawingml/2006/chartDrawing">
    <cdr:from>
      <cdr:x>0.53644</cdr:x>
      <cdr:y>0.29652</cdr:y>
    </cdr:from>
    <cdr:to>
      <cdr:x>0.86479</cdr:x>
      <cdr:y>0.4837</cdr:y>
    </cdr:to>
    <cdr:sp macro="" textlink="">
      <cdr:nvSpPr>
        <cdr:cNvPr id="6" name="CuadroTexto 5"/>
        <cdr:cNvSpPr txBox="1"/>
      </cdr:nvSpPr>
      <cdr:spPr>
        <a:xfrm xmlns:a="http://schemas.openxmlformats.org/drawingml/2006/main" rot="10531870">
          <a:off x="4559003" y="1749490"/>
          <a:ext cx="2790525" cy="110437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MX" sz="1400" b="1" dirty="0"/>
            <a:t>       </a:t>
          </a:r>
        </a:p>
      </cdr:txBody>
    </cdr:sp>
  </cdr:relSizeAnchor>
  <cdr:relSizeAnchor xmlns:cdr="http://schemas.openxmlformats.org/drawingml/2006/chartDrawing">
    <cdr:from>
      <cdr:x>0.20761</cdr:x>
      <cdr:y>0.40845</cdr:y>
    </cdr:from>
    <cdr:to>
      <cdr:x>0.51827</cdr:x>
      <cdr:y>0.56343</cdr:y>
    </cdr:to>
    <cdr:sp macro="" textlink="">
      <cdr:nvSpPr>
        <cdr:cNvPr id="7" name="CuadroTexto 6"/>
        <cdr:cNvSpPr txBox="1"/>
      </cdr:nvSpPr>
      <cdr:spPr>
        <a:xfrm xmlns:a="http://schemas.openxmlformats.org/drawingml/2006/main">
          <a:off x="1764405" y="2409900"/>
          <a:ext cx="2640169"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MX" sz="1100" dirty="0"/>
        </a:p>
      </cdr:txBody>
    </cdr:sp>
  </cdr:relSizeAnchor>
  <cdr:relSizeAnchor xmlns:cdr="http://schemas.openxmlformats.org/drawingml/2006/chartDrawing">
    <cdr:from>
      <cdr:x>0.17664</cdr:x>
      <cdr:y>0.40796</cdr:y>
    </cdr:from>
    <cdr:to>
      <cdr:x>0.49562</cdr:x>
      <cdr:y>0.49983</cdr:y>
    </cdr:to>
    <cdr:sp macro="" textlink="">
      <cdr:nvSpPr>
        <cdr:cNvPr id="8" name="CuadroTexto 7"/>
        <cdr:cNvSpPr txBox="1"/>
      </cdr:nvSpPr>
      <cdr:spPr>
        <a:xfrm xmlns:a="http://schemas.openxmlformats.org/drawingml/2006/main" rot="393041">
          <a:off x="1501165" y="2407002"/>
          <a:ext cx="2710947" cy="54205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endParaRPr lang="es-MX" sz="1400" b="1" dirty="0"/>
        </a:p>
      </cdr:txBody>
    </cdr:sp>
  </cdr:relSizeAnchor>
  <cdr:relSizeAnchor xmlns:cdr="http://schemas.openxmlformats.org/drawingml/2006/chartDrawing">
    <cdr:from>
      <cdr:x>0.24447</cdr:x>
      <cdr:y>0.53927</cdr:y>
    </cdr:from>
    <cdr:to>
      <cdr:x>0.59578</cdr:x>
      <cdr:y>0.73295</cdr:y>
    </cdr:to>
    <cdr:sp macro="" textlink="">
      <cdr:nvSpPr>
        <cdr:cNvPr id="9" name="CuadroTexto 8"/>
        <cdr:cNvSpPr txBox="1"/>
      </cdr:nvSpPr>
      <cdr:spPr>
        <a:xfrm xmlns:a="http://schemas.openxmlformats.org/drawingml/2006/main" rot="18917497">
          <a:off x="2077667" y="3181738"/>
          <a:ext cx="2985667" cy="11426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MX" sz="1400" b="1" dirty="0"/>
        </a:p>
      </cdr:txBody>
    </cdr:sp>
  </cdr:relSizeAnchor>
  <cdr:relSizeAnchor xmlns:cdr="http://schemas.openxmlformats.org/drawingml/2006/chartDrawing">
    <cdr:from>
      <cdr:x>0.49312</cdr:x>
      <cdr:y>0.1763</cdr:y>
    </cdr:from>
    <cdr:to>
      <cdr:x>0.55859</cdr:x>
      <cdr:y>1</cdr:y>
    </cdr:to>
    <cdr:sp macro="" textlink="">
      <cdr:nvSpPr>
        <cdr:cNvPr id="10" name="CuadroTexto 9"/>
        <cdr:cNvSpPr txBox="1"/>
      </cdr:nvSpPr>
      <cdr:spPr>
        <a:xfrm xmlns:a="http://schemas.openxmlformats.org/drawingml/2006/main" rot="16905873">
          <a:off x="2039122" y="3205892"/>
          <a:ext cx="4859878" cy="55645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s-MX" sz="1400" b="1" dirty="0"/>
            <a:t>  </a:t>
          </a:r>
        </a:p>
      </cdr:txBody>
    </cdr:sp>
  </cdr:relSizeAnchor>
  <cdr:relSizeAnchor xmlns:cdr="http://schemas.openxmlformats.org/drawingml/2006/chartDrawing">
    <cdr:from>
      <cdr:x>0.55767</cdr:x>
      <cdr:y>0.57435</cdr:y>
    </cdr:from>
    <cdr:to>
      <cdr:x>0.7226</cdr:x>
      <cdr:y>0.72933</cdr:y>
    </cdr:to>
    <cdr:sp macro="" textlink="">
      <cdr:nvSpPr>
        <cdr:cNvPr id="11" name="CuadroTexto 10"/>
        <cdr:cNvSpPr txBox="1"/>
      </cdr:nvSpPr>
      <cdr:spPr>
        <a:xfrm xmlns:a="http://schemas.openxmlformats.org/drawingml/2006/main">
          <a:off x="4739425" y="3388695"/>
          <a:ext cx="1401652"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MX" sz="1100" dirty="0"/>
        </a:p>
      </cdr:txBody>
    </cdr:sp>
  </cdr:relSizeAnchor>
  <cdr:relSizeAnchor xmlns:cdr="http://schemas.openxmlformats.org/drawingml/2006/chartDrawing">
    <cdr:from>
      <cdr:x>0.50213</cdr:x>
      <cdr:y>0.54349</cdr:y>
    </cdr:from>
    <cdr:to>
      <cdr:x>0.80066</cdr:x>
      <cdr:y>0.69848</cdr:y>
    </cdr:to>
    <cdr:sp macro="" textlink="">
      <cdr:nvSpPr>
        <cdr:cNvPr id="12" name="CuadroTexto 11"/>
        <cdr:cNvSpPr txBox="1"/>
      </cdr:nvSpPr>
      <cdr:spPr>
        <a:xfrm xmlns:a="http://schemas.openxmlformats.org/drawingml/2006/main" rot="12768943">
          <a:off x="4267376" y="3206659"/>
          <a:ext cx="2537137"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MX" sz="1200" b="1"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1F202B04-9071-4856-8A0C-03444FAC75FB}" type="datetimeFigureOut">
              <a:rPr lang="es-MX" smtClean="0"/>
              <a:t>30/01/2021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5A55795-BA34-49DF-A1B4-4A0012B6335C}" type="slidenum">
              <a:rPr lang="es-MX" smtClean="0"/>
              <a:t>‹Nº›</a:t>
            </a:fld>
            <a:endParaRPr lang="es-MX"/>
          </a:p>
        </p:txBody>
      </p:sp>
    </p:spTree>
    <p:extLst>
      <p:ext uri="{BB962C8B-B14F-4D97-AF65-F5344CB8AC3E}">
        <p14:creationId xmlns:p14="http://schemas.microsoft.com/office/powerpoint/2010/main" val="2509966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1F202B04-9071-4856-8A0C-03444FAC75FB}" type="datetimeFigureOut">
              <a:rPr lang="es-MX" smtClean="0"/>
              <a:t>30/01/2021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5A55795-BA34-49DF-A1B4-4A0012B6335C}" type="slidenum">
              <a:rPr lang="es-MX" smtClean="0"/>
              <a:t>‹Nº›</a:t>
            </a:fld>
            <a:endParaRPr lang="es-MX"/>
          </a:p>
        </p:txBody>
      </p:sp>
    </p:spTree>
    <p:extLst>
      <p:ext uri="{BB962C8B-B14F-4D97-AF65-F5344CB8AC3E}">
        <p14:creationId xmlns:p14="http://schemas.microsoft.com/office/powerpoint/2010/main" val="2086261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1F202B04-9071-4856-8A0C-03444FAC75FB}" type="datetimeFigureOut">
              <a:rPr lang="es-MX" smtClean="0"/>
              <a:t>30/01/2021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5A55795-BA34-49DF-A1B4-4A0012B6335C}" type="slidenum">
              <a:rPr lang="es-MX" smtClean="0"/>
              <a:t>‹Nº›</a:t>
            </a:fld>
            <a:endParaRPr lang="es-MX"/>
          </a:p>
        </p:txBody>
      </p:sp>
    </p:spTree>
    <p:extLst>
      <p:ext uri="{BB962C8B-B14F-4D97-AF65-F5344CB8AC3E}">
        <p14:creationId xmlns:p14="http://schemas.microsoft.com/office/powerpoint/2010/main" val="3522132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1F202B04-9071-4856-8A0C-03444FAC75FB}" type="datetimeFigureOut">
              <a:rPr lang="es-MX" smtClean="0"/>
              <a:t>30/01/2021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5A55795-BA34-49DF-A1B4-4A0012B6335C}" type="slidenum">
              <a:rPr lang="es-MX" smtClean="0"/>
              <a:t>‹Nº›</a:t>
            </a:fld>
            <a:endParaRPr lang="es-MX"/>
          </a:p>
        </p:txBody>
      </p:sp>
    </p:spTree>
    <p:extLst>
      <p:ext uri="{BB962C8B-B14F-4D97-AF65-F5344CB8AC3E}">
        <p14:creationId xmlns:p14="http://schemas.microsoft.com/office/powerpoint/2010/main" val="3755999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1F202B04-9071-4856-8A0C-03444FAC75FB}" type="datetimeFigureOut">
              <a:rPr lang="es-MX" smtClean="0"/>
              <a:t>30/01/2021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5A55795-BA34-49DF-A1B4-4A0012B6335C}" type="slidenum">
              <a:rPr lang="es-MX" smtClean="0"/>
              <a:t>‹Nº›</a:t>
            </a:fld>
            <a:endParaRPr lang="es-MX"/>
          </a:p>
        </p:txBody>
      </p:sp>
    </p:spTree>
    <p:extLst>
      <p:ext uri="{BB962C8B-B14F-4D97-AF65-F5344CB8AC3E}">
        <p14:creationId xmlns:p14="http://schemas.microsoft.com/office/powerpoint/2010/main" val="4231041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1F202B04-9071-4856-8A0C-03444FAC75FB}" type="datetimeFigureOut">
              <a:rPr lang="es-MX" smtClean="0"/>
              <a:t>30/01/2021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35A55795-BA34-49DF-A1B4-4A0012B6335C}" type="slidenum">
              <a:rPr lang="es-MX" smtClean="0"/>
              <a:t>‹Nº›</a:t>
            </a:fld>
            <a:endParaRPr lang="es-MX"/>
          </a:p>
        </p:txBody>
      </p:sp>
    </p:spTree>
    <p:extLst>
      <p:ext uri="{BB962C8B-B14F-4D97-AF65-F5344CB8AC3E}">
        <p14:creationId xmlns:p14="http://schemas.microsoft.com/office/powerpoint/2010/main" val="3340352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1F202B04-9071-4856-8A0C-03444FAC75FB}" type="datetimeFigureOut">
              <a:rPr lang="es-MX" smtClean="0"/>
              <a:t>30/01/2021</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35A55795-BA34-49DF-A1B4-4A0012B6335C}" type="slidenum">
              <a:rPr lang="es-MX" smtClean="0"/>
              <a:t>‹Nº›</a:t>
            </a:fld>
            <a:endParaRPr lang="es-MX"/>
          </a:p>
        </p:txBody>
      </p:sp>
    </p:spTree>
    <p:extLst>
      <p:ext uri="{BB962C8B-B14F-4D97-AF65-F5344CB8AC3E}">
        <p14:creationId xmlns:p14="http://schemas.microsoft.com/office/powerpoint/2010/main" val="1594817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1F202B04-9071-4856-8A0C-03444FAC75FB}" type="datetimeFigureOut">
              <a:rPr lang="es-MX" smtClean="0"/>
              <a:t>30/01/2021</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35A55795-BA34-49DF-A1B4-4A0012B6335C}" type="slidenum">
              <a:rPr lang="es-MX" smtClean="0"/>
              <a:t>‹Nº›</a:t>
            </a:fld>
            <a:endParaRPr lang="es-MX"/>
          </a:p>
        </p:txBody>
      </p:sp>
    </p:spTree>
    <p:extLst>
      <p:ext uri="{BB962C8B-B14F-4D97-AF65-F5344CB8AC3E}">
        <p14:creationId xmlns:p14="http://schemas.microsoft.com/office/powerpoint/2010/main" val="3246474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F202B04-9071-4856-8A0C-03444FAC75FB}" type="datetimeFigureOut">
              <a:rPr lang="es-MX" smtClean="0"/>
              <a:t>30/01/2021</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35A55795-BA34-49DF-A1B4-4A0012B6335C}" type="slidenum">
              <a:rPr lang="es-MX" smtClean="0"/>
              <a:t>‹Nº›</a:t>
            </a:fld>
            <a:endParaRPr lang="es-MX"/>
          </a:p>
        </p:txBody>
      </p:sp>
    </p:spTree>
    <p:extLst>
      <p:ext uri="{BB962C8B-B14F-4D97-AF65-F5344CB8AC3E}">
        <p14:creationId xmlns:p14="http://schemas.microsoft.com/office/powerpoint/2010/main" val="1126828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F202B04-9071-4856-8A0C-03444FAC75FB}" type="datetimeFigureOut">
              <a:rPr lang="es-MX" smtClean="0"/>
              <a:t>30/01/2021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35A55795-BA34-49DF-A1B4-4A0012B6335C}" type="slidenum">
              <a:rPr lang="es-MX" smtClean="0"/>
              <a:t>‹Nº›</a:t>
            </a:fld>
            <a:endParaRPr lang="es-MX"/>
          </a:p>
        </p:txBody>
      </p:sp>
    </p:spTree>
    <p:extLst>
      <p:ext uri="{BB962C8B-B14F-4D97-AF65-F5344CB8AC3E}">
        <p14:creationId xmlns:p14="http://schemas.microsoft.com/office/powerpoint/2010/main" val="636748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F202B04-9071-4856-8A0C-03444FAC75FB}" type="datetimeFigureOut">
              <a:rPr lang="es-MX" smtClean="0"/>
              <a:t>30/01/2021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35A55795-BA34-49DF-A1B4-4A0012B6335C}" type="slidenum">
              <a:rPr lang="es-MX" smtClean="0"/>
              <a:t>‹Nº›</a:t>
            </a:fld>
            <a:endParaRPr lang="es-MX"/>
          </a:p>
        </p:txBody>
      </p:sp>
    </p:spTree>
    <p:extLst>
      <p:ext uri="{BB962C8B-B14F-4D97-AF65-F5344CB8AC3E}">
        <p14:creationId xmlns:p14="http://schemas.microsoft.com/office/powerpoint/2010/main" val="2594482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202B04-9071-4856-8A0C-03444FAC75FB}" type="datetimeFigureOut">
              <a:rPr lang="es-MX" smtClean="0"/>
              <a:t>30/01/2021</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55795-BA34-49DF-A1B4-4A0012B6335C}" type="slidenum">
              <a:rPr lang="es-MX" smtClean="0"/>
              <a:t>‹Nº›</a:t>
            </a:fld>
            <a:endParaRPr lang="es-MX"/>
          </a:p>
        </p:txBody>
      </p:sp>
    </p:spTree>
    <p:extLst>
      <p:ext uri="{BB962C8B-B14F-4D97-AF65-F5344CB8AC3E}">
        <p14:creationId xmlns:p14="http://schemas.microsoft.com/office/powerpoint/2010/main" val="3483274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5.jpg"/><Relationship Id="rId18" Type="http://schemas.openxmlformats.org/officeDocument/2006/relationships/image" Target="../media/image8.gif"/><Relationship Id="rId3" Type="http://schemas.openxmlformats.org/officeDocument/2006/relationships/slideLayout" Target="../slideLayouts/slideLayout1.xml"/><Relationship Id="rId7" Type="http://schemas.openxmlformats.org/officeDocument/2006/relationships/image" Target="../media/image2.jpg"/><Relationship Id="rId12" Type="http://schemas.openxmlformats.org/officeDocument/2006/relationships/slide" Target="slide5.xml"/><Relationship Id="rId17" Type="http://schemas.openxmlformats.org/officeDocument/2006/relationships/image" Target="../media/image7.jpg"/><Relationship Id="rId2" Type="http://schemas.openxmlformats.org/officeDocument/2006/relationships/audio" Target="../media/media1.mp3"/><Relationship Id="rId16" Type="http://schemas.openxmlformats.org/officeDocument/2006/relationships/slide" Target="slide4.xml"/><Relationship Id="rId1" Type="http://schemas.microsoft.com/office/2007/relationships/media" Target="../media/media1.mp3"/><Relationship Id="rId6" Type="http://schemas.openxmlformats.org/officeDocument/2006/relationships/slide" Target="slide2.xml"/><Relationship Id="rId11" Type="http://schemas.openxmlformats.org/officeDocument/2006/relationships/image" Target="../media/image4.png"/><Relationship Id="rId5" Type="http://schemas.openxmlformats.org/officeDocument/2006/relationships/chart" Target="../charts/chart1.xml"/><Relationship Id="rId15" Type="http://schemas.openxmlformats.org/officeDocument/2006/relationships/image" Target="../media/image6.jpeg"/><Relationship Id="rId10" Type="http://schemas.openxmlformats.org/officeDocument/2006/relationships/slide" Target="slide7.xml"/><Relationship Id="rId19" Type="http://schemas.openxmlformats.org/officeDocument/2006/relationships/image" Target="../media/image9.png"/><Relationship Id="rId4" Type="http://schemas.openxmlformats.org/officeDocument/2006/relationships/image" Target="../media/image1.jpg"/><Relationship Id="rId9" Type="http://schemas.openxmlformats.org/officeDocument/2006/relationships/image" Target="../media/image3.jpg"/><Relationship Id="rId1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s://youtu.be/hJbAfu7mJMM" TargetMode="Externa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hyperlink" Target="https://youtu.be/XNjCSthOyP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hyperlink" Target="https://youtu.be/Bwii8O2UitE" TargetMode="Externa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16.jpg"/><Relationship Id="rId4" Type="http://schemas.openxmlformats.org/officeDocument/2006/relationships/hyperlink" Target="https://youtu.be/-jtu97MRgY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hyperlink" Target="https://youtu.be/tnKdPGm58fw" TargetMode="Externa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hyperlink" Target="https://youtu.be/DT4dubY0qqQ"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4">
            <a:extLst>
              <a:ext uri="{28A0092B-C50C-407E-A947-70E740481C1C}">
                <a14:useLocalDpi xmlns:a14="http://schemas.microsoft.com/office/drawing/2010/main" val="0"/>
              </a:ext>
            </a:extLst>
          </a:blip>
          <a:srcRect l="1201" r="1201"/>
          <a:stretch/>
        </p:blipFill>
        <p:spPr>
          <a:xfrm>
            <a:off x="0" y="-13252"/>
            <a:ext cx="12192000" cy="6871252"/>
          </a:xfrm>
          <a:prstGeom prst="rect">
            <a:avLst/>
          </a:prstGeom>
        </p:spPr>
      </p:pic>
      <p:sp>
        <p:nvSpPr>
          <p:cNvPr id="12" name="Trapecio 11"/>
          <p:cNvSpPr/>
          <p:nvPr/>
        </p:nvSpPr>
        <p:spPr>
          <a:xfrm>
            <a:off x="7003565" y="4935353"/>
            <a:ext cx="2930798" cy="1679143"/>
          </a:xfrm>
          <a:prstGeom prst="trapezoid">
            <a:avLst/>
          </a:prstGeom>
          <a:solidFill>
            <a:srgbClr val="080DDC"/>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CuadroTexto 21"/>
          <p:cNvSpPr txBox="1"/>
          <p:nvPr/>
        </p:nvSpPr>
        <p:spPr>
          <a:xfrm>
            <a:off x="1606649" y="459238"/>
            <a:ext cx="4751303" cy="1754326"/>
          </a:xfrm>
          <a:prstGeom prst="rect">
            <a:avLst/>
          </a:prstGeom>
          <a:noFill/>
        </p:spPr>
        <p:txBody>
          <a:bodyPr wrap="square" rtlCol="0">
            <a:spAutoFit/>
          </a:bodyPr>
          <a:lstStyle/>
          <a:p>
            <a:pPr algn="ctr"/>
            <a:r>
              <a:rPr lang="es-MX" sz="5400" b="1" dirty="0">
                <a:solidFill>
                  <a:srgbClr val="FF0000"/>
                </a:solidFill>
                <a:latin typeface="Curlz MT" panose="04040404050702020202" pitchFamily="82" charset="0"/>
              </a:rPr>
              <a:t>Cuentos sobre la  Amistad</a:t>
            </a:r>
          </a:p>
        </p:txBody>
      </p:sp>
      <p:grpSp>
        <p:nvGrpSpPr>
          <p:cNvPr id="25" name="Grupo 24"/>
          <p:cNvGrpSpPr/>
          <p:nvPr/>
        </p:nvGrpSpPr>
        <p:grpSpPr>
          <a:xfrm>
            <a:off x="4532995" y="548304"/>
            <a:ext cx="7536442" cy="5152541"/>
            <a:chOff x="4621083" y="706006"/>
            <a:chExt cx="7546735" cy="5152541"/>
          </a:xfrm>
        </p:grpSpPr>
        <p:graphicFrame>
          <p:nvGraphicFramePr>
            <p:cNvPr id="11" name="Gráfico 10"/>
            <p:cNvGraphicFramePr/>
            <p:nvPr>
              <p:extLst>
                <p:ext uri="{D42A27DB-BD31-4B8C-83A1-F6EECF244321}">
                  <p14:modId xmlns:p14="http://schemas.microsoft.com/office/powerpoint/2010/main" val="1478979053"/>
                </p:ext>
              </p:extLst>
            </p:nvPr>
          </p:nvGraphicFramePr>
          <p:xfrm>
            <a:off x="4621083" y="706006"/>
            <a:ext cx="7546735" cy="5152541"/>
          </p:xfrm>
          <a:graphic>
            <a:graphicData uri="http://schemas.openxmlformats.org/drawingml/2006/chart">
              <c:chart xmlns:c="http://schemas.openxmlformats.org/drawingml/2006/chart" xmlns:r="http://schemas.openxmlformats.org/officeDocument/2006/relationships" r:id="rId5"/>
            </a:graphicData>
          </a:graphic>
        </p:graphicFrame>
        <p:pic>
          <p:nvPicPr>
            <p:cNvPr id="5" name="Imagen 4">
              <a:hlinkClick r:id="rId6" action="ppaction://hlinksldjump"/>
            </p:cNvPr>
            <p:cNvPicPr>
              <a:picLocks noChangeAspect="1"/>
            </p:cNvPicPr>
            <p:nvPr/>
          </p:nvPicPr>
          <p:blipFill>
            <a:blip r:embed="rId7">
              <a:clrChange>
                <a:clrFrom>
                  <a:srgbClr val="FBFBFB"/>
                </a:clrFrom>
                <a:clrTo>
                  <a:srgbClr val="FBFBFB">
                    <a:alpha val="0"/>
                  </a:srgbClr>
                </a:clrTo>
              </a:clrChange>
              <a:extLst>
                <a:ext uri="{28A0092B-C50C-407E-A947-70E740481C1C}">
                  <a14:useLocalDpi xmlns:a14="http://schemas.microsoft.com/office/drawing/2010/main" val="0"/>
                </a:ext>
              </a:extLst>
            </a:blip>
            <a:srcRect/>
            <a:stretch/>
          </p:blipFill>
          <p:spPr>
            <a:xfrm rot="5555814">
              <a:off x="6207369" y="2686916"/>
              <a:ext cx="1177454" cy="1245991"/>
            </a:xfrm>
            <a:prstGeom prst="rect">
              <a:avLst/>
            </a:prstGeom>
          </p:spPr>
        </p:pic>
        <p:pic>
          <p:nvPicPr>
            <p:cNvPr id="28" name="Imagen 27">
              <a:hlinkClick r:id="rId8" action="ppaction://hlinksldjump"/>
            </p:cNvPr>
            <p:cNvPicPr>
              <a:picLocks noChangeAspect="1"/>
            </p:cNvPicPr>
            <p:nvPr/>
          </p:nvPicPr>
          <p:blipFill>
            <a:blip r:embed="rId9"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p:blipFill>
          <p:spPr>
            <a:xfrm rot="2083632">
              <a:off x="7086651" y="3952143"/>
              <a:ext cx="1121398" cy="1242372"/>
            </a:xfrm>
            <a:prstGeom prst="rect">
              <a:avLst/>
            </a:prstGeom>
          </p:spPr>
        </p:pic>
        <p:pic>
          <p:nvPicPr>
            <p:cNvPr id="29" name="Imagen 28">
              <a:hlinkClick r:id="rId10" action="ppaction://hlinksldjump"/>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rot="8802519">
              <a:off x="7033498" y="1362385"/>
              <a:ext cx="1174243" cy="1083165"/>
            </a:xfrm>
            <a:prstGeom prst="rect">
              <a:avLst/>
            </a:prstGeom>
          </p:spPr>
        </p:pic>
        <p:pic>
          <p:nvPicPr>
            <p:cNvPr id="30" name="Imagen 29">
              <a:hlinkClick r:id="rId12" action="ppaction://hlinksldjump"/>
            </p:cNvPr>
            <p:cNvPicPr>
              <a:picLocks noChangeAspect="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p:blipFill>
          <p:spPr>
            <a:xfrm rot="19463988">
              <a:off x="8689306" y="3872091"/>
              <a:ext cx="1156456" cy="1302984"/>
            </a:xfrm>
            <a:prstGeom prst="rect">
              <a:avLst/>
            </a:prstGeom>
          </p:spPr>
        </p:pic>
        <p:pic>
          <p:nvPicPr>
            <p:cNvPr id="31" name="Imagen 30">
              <a:hlinkClick r:id="rId14" action="ppaction://hlinksldjump"/>
            </p:cNvPr>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rot="12653435">
              <a:off x="8405816" y="1077348"/>
              <a:ext cx="1461253" cy="1592467"/>
            </a:xfrm>
            <a:prstGeom prst="rect">
              <a:avLst/>
            </a:prstGeom>
          </p:spPr>
        </p:pic>
        <p:pic>
          <p:nvPicPr>
            <p:cNvPr id="32" name="Imagen 31">
              <a:hlinkClick r:id="rId16" action="ppaction://hlinksldjump"/>
            </p:cNvPr>
            <p:cNvPicPr>
              <a:picLocks noChangeAspect="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rot="16200000">
              <a:off x="9444353" y="2690622"/>
              <a:ext cx="1137498" cy="1156255"/>
            </a:xfrm>
            <a:prstGeom prst="rect">
              <a:avLst/>
            </a:prstGeom>
          </p:spPr>
        </p:pic>
      </p:grpSp>
      <p:sp>
        <p:nvSpPr>
          <p:cNvPr id="3" name="Rectángulo 2"/>
          <p:cNvSpPr/>
          <p:nvPr/>
        </p:nvSpPr>
        <p:spPr>
          <a:xfrm>
            <a:off x="1284968" y="4482879"/>
            <a:ext cx="1901624" cy="677108"/>
          </a:xfrm>
          <a:prstGeom prst="rect">
            <a:avLst/>
          </a:prstGeom>
        </p:spPr>
        <p:txBody>
          <a:bodyPr wrap="square">
            <a:spAutoFit/>
          </a:bodyPr>
          <a:lstStyle/>
          <a:p>
            <a:pPr algn="ctr"/>
            <a:endParaRPr lang="es-MX" sz="2000" b="1" dirty="0">
              <a:solidFill>
                <a:schemeClr val="bg1"/>
              </a:solidFill>
              <a:latin typeface="Century Gothic" panose="020B0502020202020204" pitchFamily="34" charset="0"/>
            </a:endParaRPr>
          </a:p>
          <a:p>
            <a:pPr algn="ctr"/>
            <a:endParaRPr lang="es-MX" b="1" dirty="0">
              <a:solidFill>
                <a:schemeClr val="bg1"/>
              </a:solidFill>
              <a:latin typeface="Century Gothic" panose="020B0502020202020204" pitchFamily="34" charset="0"/>
            </a:endParaRPr>
          </a:p>
        </p:txBody>
      </p:sp>
      <p:sp>
        <p:nvSpPr>
          <p:cNvPr id="13" name="Rectángulo 12"/>
          <p:cNvSpPr/>
          <p:nvPr/>
        </p:nvSpPr>
        <p:spPr>
          <a:xfrm>
            <a:off x="6860364" y="6417068"/>
            <a:ext cx="3201994" cy="270998"/>
          </a:xfrm>
          <a:prstGeom prst="rect">
            <a:avLst/>
          </a:prstGeom>
          <a:solidFill>
            <a:srgbClr val="080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Elipse 6"/>
          <p:cNvSpPr/>
          <p:nvPr/>
        </p:nvSpPr>
        <p:spPr>
          <a:xfrm>
            <a:off x="10376589" y="5255767"/>
            <a:ext cx="1510611" cy="1396653"/>
          </a:xfrm>
          <a:prstGeom prst="ellipse">
            <a:avLst/>
          </a:prstGeom>
          <a:solidFill>
            <a:srgbClr val="00B0F0"/>
          </a:solidFill>
          <a:ln w="76200">
            <a:solidFill>
              <a:srgbClr val="080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t>PULSA </a:t>
            </a:r>
          </a:p>
          <a:p>
            <a:pPr algn="ctr"/>
            <a:r>
              <a:rPr lang="es-MX" sz="2400" dirty="0"/>
              <a:t>AQUÍ</a:t>
            </a:r>
          </a:p>
        </p:txBody>
      </p:sp>
      <p:sp>
        <p:nvSpPr>
          <p:cNvPr id="14" name="CuadroTexto 13"/>
          <p:cNvSpPr txBox="1"/>
          <p:nvPr/>
        </p:nvSpPr>
        <p:spPr>
          <a:xfrm>
            <a:off x="6835553" y="6312546"/>
            <a:ext cx="3337986" cy="461665"/>
          </a:xfrm>
          <a:prstGeom prst="rect">
            <a:avLst/>
          </a:prstGeom>
          <a:noFill/>
        </p:spPr>
        <p:txBody>
          <a:bodyPr wrap="square" rtlCol="0">
            <a:spAutoFit/>
          </a:bodyPr>
          <a:lstStyle/>
          <a:p>
            <a:pPr algn="just"/>
            <a:r>
              <a:rPr lang="es-MX" sz="1200" b="1" dirty="0"/>
              <a:t>INSTRUCCIONES: Pulse una vez el botón azul para girar la ruleta, pulse dos veces para detenerla</a:t>
            </a:r>
          </a:p>
        </p:txBody>
      </p:sp>
      <p:sp>
        <p:nvSpPr>
          <p:cNvPr id="9" name="Triángulo isósceles 8">
            <a:extLst>
              <a:ext uri="{FF2B5EF4-FFF2-40B4-BE49-F238E27FC236}">
                <a16:creationId xmlns:a16="http://schemas.microsoft.com/office/drawing/2014/main" id="{50637B5E-23C0-4991-8774-14487558B0A7}"/>
              </a:ext>
            </a:extLst>
          </p:cNvPr>
          <p:cNvSpPr/>
          <p:nvPr/>
        </p:nvSpPr>
        <p:spPr>
          <a:xfrm rot="10800000">
            <a:off x="7659006" y="423018"/>
            <a:ext cx="1330674" cy="930949"/>
          </a:xfrm>
          <a:prstGeom prst="triangle">
            <a:avLst/>
          </a:prstGeom>
          <a:solidFill>
            <a:srgbClr val="0070C0"/>
          </a:solidFill>
          <a:ln w="38100">
            <a:solidFill>
              <a:srgbClr val="080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a:extLst>
              <a:ext uri="{FF2B5EF4-FFF2-40B4-BE49-F238E27FC236}">
                <a16:creationId xmlns:a16="http://schemas.microsoft.com/office/drawing/2014/main" id="{93FB491A-2672-4445-8E90-D26EDD40409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231712" y="3265204"/>
            <a:ext cx="4042770" cy="2997197"/>
          </a:xfrm>
          <a:prstGeom prst="rect">
            <a:avLst/>
          </a:prstGeom>
        </p:spPr>
      </p:pic>
      <p:sp>
        <p:nvSpPr>
          <p:cNvPr id="4" name="Corazón 3">
            <a:extLst>
              <a:ext uri="{FF2B5EF4-FFF2-40B4-BE49-F238E27FC236}">
                <a16:creationId xmlns:a16="http://schemas.microsoft.com/office/drawing/2014/main" id="{54FAF460-8EDD-4A97-AF62-B71803A3A617}"/>
              </a:ext>
            </a:extLst>
          </p:cNvPr>
          <p:cNvSpPr/>
          <p:nvPr/>
        </p:nvSpPr>
        <p:spPr>
          <a:xfrm>
            <a:off x="8021315" y="2723493"/>
            <a:ext cx="559802" cy="602125"/>
          </a:xfrm>
          <a:prstGeom prst="heart">
            <a:avLst/>
          </a:prstGeom>
          <a:solidFill>
            <a:srgbClr val="DE4EE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Msica De Fondo Para Videos De Nios -  Msica Feliz -  Msica Para Publicidad">
            <a:hlinkClick r:id="" action="ppaction://media"/>
            <a:extLst>
              <a:ext uri="{FF2B5EF4-FFF2-40B4-BE49-F238E27FC236}">
                <a16:creationId xmlns:a16="http://schemas.microsoft.com/office/drawing/2014/main" id="{7F221D9A-F5C2-4685-BA93-A8BFB0FFB5A2}"/>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317312" y="6015638"/>
            <a:ext cx="609600" cy="609600"/>
          </a:xfrm>
          <a:prstGeom prst="rect">
            <a:avLst/>
          </a:prstGeom>
        </p:spPr>
      </p:pic>
    </p:spTree>
    <p:extLst>
      <p:ext uri="{BB962C8B-B14F-4D97-AF65-F5344CB8AC3E}">
        <p14:creationId xmlns:p14="http://schemas.microsoft.com/office/powerpoint/2010/main" val="14519975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500" fill="hold"/>
                                        <p:tgtEl>
                                          <p:spTgt spid="25"/>
                                        </p:tgtEl>
                                        <p:attrNameLst>
                                          <p:attrName>r</p:attrName>
                                        </p:attrNameLst>
                                      </p:cBhvr>
                                    </p:animRot>
                                  </p:childTnLst>
                                </p:cTn>
                              </p:par>
                              <p:par>
                                <p:cTn id="7" presetID="1" presetClass="mediacall" presetSubtype="0" fill="hold" nodeType="withEffect">
                                  <p:stCondLst>
                                    <p:cond delay="0"/>
                                  </p:stCondLst>
                                  <p:childTnLst>
                                    <p:cmd type="call" cmd="playFrom(0.0)">
                                      <p:cBhvr>
                                        <p:cTn id="8" dur="105195" fill="hold"/>
                                        <p:tgtEl>
                                          <p:spTgt spid="6"/>
                                        </p:tgtEl>
                                      </p:cBhvr>
                                    </p:cmd>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mediacall" presetSubtype="0" fill="hold" nodeType="clickEffect">
                                  <p:stCondLst>
                                    <p:cond delay="0"/>
                                  </p:stCondLst>
                                  <p:childTnLst>
                                    <p:cmd type="call" cmd="stop">
                                      <p:cBhvr>
                                        <p:cTn id="16" dur="1" fill="hold"/>
                                        <p:tgtEl>
                                          <p:spTgt spid="6"/>
                                        </p:tgtEl>
                                      </p:cBhvr>
                                    </p:cmd>
                                  </p:childTnLst>
                                </p:cTn>
                              </p:par>
                            </p:childTnLst>
                          </p:cTn>
                        </p:par>
                      </p:childTnLst>
                    </p:cTn>
                  </p:par>
                </p:childTnLst>
              </p:cTn>
              <p:nextCondLst>
                <p:cond evt="onClick" delay="0">
                  <p:tgtEl>
                    <p:spTgt spid="7"/>
                  </p:tgtEl>
                </p:cond>
              </p:nextCondLst>
            </p:seq>
            <p:audio>
              <p:cMediaNode showWhenStopped="0">
                <p:cTn id="17" fill="remove"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D9B413C1-BF8C-4033-A606-6B3CB8D3B411}"/>
              </a:ext>
            </a:extLst>
          </p:cNvPr>
          <p:cNvPicPr>
            <a:picLocks noChangeAspect="1"/>
          </p:cNvPicPr>
          <p:nvPr/>
        </p:nvPicPr>
        <p:blipFill rotWithShape="1">
          <a:blip r:embed="rId2">
            <a:extLst>
              <a:ext uri="{28A0092B-C50C-407E-A947-70E740481C1C}">
                <a14:useLocalDpi xmlns:a14="http://schemas.microsoft.com/office/drawing/2010/main" val="0"/>
              </a:ext>
            </a:extLst>
          </a:blip>
          <a:srcRect l="2283" t="1739" r="2174" b="2416"/>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312645DF-AAB2-4160-BC80-56320A1A48B8}"/>
              </a:ext>
            </a:extLst>
          </p:cNvPr>
          <p:cNvSpPr txBox="1"/>
          <p:nvPr/>
        </p:nvSpPr>
        <p:spPr>
          <a:xfrm>
            <a:off x="1457739" y="622852"/>
            <a:ext cx="9077739" cy="5355312"/>
          </a:xfrm>
          <a:prstGeom prst="rect">
            <a:avLst/>
          </a:prstGeom>
          <a:noFill/>
        </p:spPr>
        <p:txBody>
          <a:bodyPr wrap="square" rtlCol="0">
            <a:spAutoFit/>
          </a:bodyPr>
          <a:lstStyle/>
          <a:p>
            <a:pPr algn="l"/>
            <a:r>
              <a:rPr lang="es-MX" b="0" i="0" dirty="0">
                <a:solidFill>
                  <a:srgbClr val="666666"/>
                </a:solidFill>
                <a:effectLst/>
                <a:latin typeface="spinnaker"/>
              </a:rPr>
              <a:t>Había una vez un niño que cayó muy enfermo. Tenía que estar todo el día en la cama sin poder moverse.</a:t>
            </a:r>
            <a:r>
              <a:rPr lang="es-MX" b="1" i="0" dirty="0">
                <a:solidFill>
                  <a:srgbClr val="666666"/>
                </a:solidFill>
                <a:effectLst/>
                <a:latin typeface="spinnaker"/>
              </a:rPr>
              <a:t> Como además los niños no podían acercarse</a:t>
            </a:r>
            <a:r>
              <a:rPr lang="es-MX" b="0" i="0" dirty="0">
                <a:solidFill>
                  <a:srgbClr val="666666"/>
                </a:solidFill>
                <a:effectLst/>
                <a:latin typeface="spinnaker"/>
              </a:rPr>
              <a:t>, sufría mucho por ello, y empezó a dejar pasar los días triste y decaído, mirando el cielo a través de la ventana.</a:t>
            </a:r>
            <a:br>
              <a:rPr lang="es-MX" b="0" i="0" dirty="0">
                <a:solidFill>
                  <a:srgbClr val="666666"/>
                </a:solidFill>
                <a:effectLst/>
                <a:latin typeface="spinnaker"/>
              </a:rPr>
            </a:br>
            <a:r>
              <a:rPr lang="es-MX" b="0" i="0" dirty="0">
                <a:solidFill>
                  <a:srgbClr val="666666"/>
                </a:solidFill>
                <a:effectLst/>
                <a:latin typeface="spinnaker"/>
              </a:rPr>
              <a:t>Pasó algún tiempo, cada vez más desanimado, hasta que un día vio una extraña sombra en la ventana: era un pingüino comiendo un bocata de chorizo, que entró a la habitación, le dio las buenas tardes, y se fue.</a:t>
            </a:r>
            <a:r>
              <a:rPr lang="es-MX" b="1" i="0" dirty="0">
                <a:solidFill>
                  <a:srgbClr val="666666"/>
                </a:solidFill>
                <a:effectLst/>
                <a:latin typeface="spinnaker"/>
              </a:rPr>
              <a:t> El niño quedó muy extrañado</a:t>
            </a:r>
            <a:r>
              <a:rPr lang="es-MX" b="0" i="0" dirty="0">
                <a:solidFill>
                  <a:srgbClr val="666666"/>
                </a:solidFill>
                <a:effectLst/>
                <a:latin typeface="spinnaker"/>
              </a:rPr>
              <a:t>, y aún no sabía qué habría sido aquello, cuando vio aparecer por la misma ventana un mono en pañales inflando un globo. Al principio el niño se preguntaba qué sería aquello, pero al poco,</a:t>
            </a:r>
            <a:r>
              <a:rPr lang="es-MX" b="1" i="0" dirty="0">
                <a:solidFill>
                  <a:srgbClr val="666666"/>
                </a:solidFill>
                <a:effectLst/>
                <a:latin typeface="spinnaker"/>
              </a:rPr>
              <a:t> mientras seguían apareciendo personajes locos por aquella extraña ventana</a:t>
            </a:r>
            <a:r>
              <a:rPr lang="es-MX" b="0" i="0" dirty="0">
                <a:solidFill>
                  <a:srgbClr val="666666"/>
                </a:solidFill>
                <a:effectLst/>
                <a:latin typeface="spinnaker"/>
              </a:rPr>
              <a:t>, ya no podía dejar de reír, al ver un cerdo tocando la pandereta, un elefante saltando en cama elástica,</a:t>
            </a:r>
            <a:r>
              <a:rPr lang="es-MX" b="1" i="0" dirty="0">
                <a:solidFill>
                  <a:srgbClr val="666666"/>
                </a:solidFill>
                <a:effectLst/>
                <a:latin typeface="spinnaker"/>
              </a:rPr>
              <a:t> o un perro con gafas que sólo hablaba de política </a:t>
            </a:r>
            <a:r>
              <a:rPr lang="es-MX" b="0" i="0" dirty="0">
                <a:solidFill>
                  <a:srgbClr val="666666"/>
                </a:solidFill>
                <a:effectLst/>
                <a:latin typeface="spinnaker"/>
              </a:rPr>
              <a:t>...</a:t>
            </a:r>
            <a:br>
              <a:rPr lang="es-MX" b="0" i="0" dirty="0">
                <a:solidFill>
                  <a:srgbClr val="666666"/>
                </a:solidFill>
                <a:effectLst/>
                <a:latin typeface="spinnaker"/>
              </a:rPr>
            </a:br>
            <a:r>
              <a:rPr lang="es-MX" b="0" i="0" dirty="0">
                <a:solidFill>
                  <a:srgbClr val="666666"/>
                </a:solidFill>
                <a:effectLst/>
                <a:latin typeface="spinnaker"/>
              </a:rPr>
              <a:t>Aunque por si no le creían no se lo contó a nadie, aquellos personajes terminaron alegrando el espíritu y el cuerpo del niño, y en muy poco tiempo este mejoró notablemente y pudo volver al colegio.</a:t>
            </a:r>
            <a:br>
              <a:rPr lang="es-MX" b="1" i="0" dirty="0">
                <a:solidFill>
                  <a:srgbClr val="666666"/>
                </a:solidFill>
                <a:effectLst/>
                <a:latin typeface="spinnaker"/>
              </a:rPr>
            </a:br>
            <a:r>
              <a:rPr lang="es-MX" b="1" i="0" dirty="0">
                <a:solidFill>
                  <a:srgbClr val="666666"/>
                </a:solidFill>
                <a:effectLst/>
                <a:latin typeface="spinnaker"/>
              </a:rPr>
              <a:t>Allí pudo hablar con todos sus amigos</a:t>
            </a:r>
            <a:r>
              <a:rPr lang="es-MX" b="0" i="0" dirty="0">
                <a:solidFill>
                  <a:srgbClr val="666666"/>
                </a:solidFill>
                <a:effectLst/>
                <a:latin typeface="spinnaker"/>
              </a:rPr>
              <a:t>, contándoles las cosas tan raras que había visto. Entonces, mientras hablaba con su mejor amigo, vio asomar algo extraño en su mochila. Le preguntó qué era, y tanto le insistió, que finalmente pudo ver el contenido de la mochila:</a:t>
            </a:r>
          </a:p>
          <a:p>
            <a:pPr algn="l"/>
            <a:r>
              <a:rPr lang="es-MX" b="0" i="0" dirty="0">
                <a:solidFill>
                  <a:srgbClr val="666666"/>
                </a:solidFill>
                <a:effectLst/>
                <a:latin typeface="spinnaker"/>
              </a:rPr>
              <a:t>¡¡allí estaban todos los disfraces que había utilizado su buen amigo para intentar alegrarle!!</a:t>
            </a:r>
          </a:p>
          <a:p>
            <a:pPr algn="l"/>
            <a:r>
              <a:rPr lang="es-MX" b="1" i="0" dirty="0">
                <a:solidFill>
                  <a:srgbClr val="666666"/>
                </a:solidFill>
                <a:effectLst/>
                <a:latin typeface="spinnaker"/>
              </a:rPr>
              <a:t>Y desde entonces, nuestro niño nunca deja que nadie esté solo y sin sonreír un rato</a:t>
            </a:r>
            <a:r>
              <a:rPr lang="es-MX" sz="1600" b="1" i="0" dirty="0">
                <a:solidFill>
                  <a:srgbClr val="666666"/>
                </a:solidFill>
                <a:effectLst/>
                <a:latin typeface="spinnaker"/>
              </a:rPr>
              <a:t>.</a:t>
            </a:r>
          </a:p>
        </p:txBody>
      </p:sp>
      <p:sp>
        <p:nvSpPr>
          <p:cNvPr id="6" name="CuadroTexto 5">
            <a:extLst>
              <a:ext uri="{FF2B5EF4-FFF2-40B4-BE49-F238E27FC236}">
                <a16:creationId xmlns:a16="http://schemas.microsoft.com/office/drawing/2014/main" id="{F19C9759-55AF-4AC9-A87B-4647E5D86B73}"/>
              </a:ext>
            </a:extLst>
          </p:cNvPr>
          <p:cNvSpPr txBox="1"/>
          <p:nvPr/>
        </p:nvSpPr>
        <p:spPr>
          <a:xfrm>
            <a:off x="4200939" y="0"/>
            <a:ext cx="4174436" cy="523220"/>
          </a:xfrm>
          <a:prstGeom prst="rect">
            <a:avLst/>
          </a:prstGeom>
          <a:noFill/>
        </p:spPr>
        <p:txBody>
          <a:bodyPr wrap="square" rtlCol="0">
            <a:spAutoFit/>
          </a:bodyPr>
          <a:lstStyle/>
          <a:p>
            <a:r>
              <a:rPr lang="es-MX" sz="2800" dirty="0"/>
              <a:t>“Mirando por la ventana”</a:t>
            </a:r>
          </a:p>
        </p:txBody>
      </p:sp>
      <p:pic>
        <p:nvPicPr>
          <p:cNvPr id="16" name="Picture 2" descr="Index of /imagenes">
            <a:hlinkClick r:id="" action="ppaction://hlinkshowjump?jump=firstslide"/>
            <a:extLst>
              <a:ext uri="{FF2B5EF4-FFF2-40B4-BE49-F238E27FC236}">
                <a16:creationId xmlns:a16="http://schemas.microsoft.com/office/drawing/2014/main" id="{C7CB9935-BE26-44DD-9A93-B425945D4FF8}"/>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8313" y="6075782"/>
            <a:ext cx="1325217" cy="684600"/>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C5DED541-ADFA-44D0-B25F-DA7BE7638820}"/>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30124" b="3673"/>
          <a:stretch/>
        </p:blipFill>
        <p:spPr>
          <a:xfrm>
            <a:off x="10588486" y="2236193"/>
            <a:ext cx="1550505" cy="2128630"/>
          </a:xfrm>
          <a:prstGeom prst="rect">
            <a:avLst/>
          </a:prstGeom>
        </p:spPr>
      </p:pic>
      <p:pic>
        <p:nvPicPr>
          <p:cNvPr id="17" name="Imagen 16">
            <a:hlinkClick r:id="rId5"/>
            <a:extLst>
              <a:ext uri="{FF2B5EF4-FFF2-40B4-BE49-F238E27FC236}">
                <a16:creationId xmlns:a16="http://schemas.microsoft.com/office/drawing/2014/main" id="{1008789C-F40A-44B8-B922-9EBD454DA3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37913" y="5351504"/>
            <a:ext cx="2007705" cy="1506496"/>
          </a:xfrm>
          <a:prstGeom prst="rect">
            <a:avLst/>
          </a:prstGeom>
        </p:spPr>
      </p:pic>
      <p:sp>
        <p:nvSpPr>
          <p:cNvPr id="18" name="CuadroTexto 17">
            <a:extLst>
              <a:ext uri="{FF2B5EF4-FFF2-40B4-BE49-F238E27FC236}">
                <a16:creationId xmlns:a16="http://schemas.microsoft.com/office/drawing/2014/main" id="{76D2FDD0-3F7D-4C32-AB97-1D76FF8F0D10}"/>
              </a:ext>
            </a:extLst>
          </p:cNvPr>
          <p:cNvSpPr txBox="1"/>
          <p:nvPr/>
        </p:nvSpPr>
        <p:spPr>
          <a:xfrm>
            <a:off x="10641494" y="4703598"/>
            <a:ext cx="1272208" cy="369332"/>
          </a:xfrm>
          <a:prstGeom prst="rect">
            <a:avLst/>
          </a:prstGeom>
          <a:noFill/>
        </p:spPr>
        <p:txBody>
          <a:bodyPr wrap="square" rtlCol="0">
            <a:spAutoFit/>
          </a:bodyPr>
          <a:lstStyle/>
          <a:p>
            <a:r>
              <a:rPr lang="es-MX" dirty="0">
                <a:solidFill>
                  <a:srgbClr val="080DDC"/>
                </a:solidFill>
              </a:rPr>
              <a:t>Ir al video</a:t>
            </a:r>
          </a:p>
        </p:txBody>
      </p:sp>
      <p:cxnSp>
        <p:nvCxnSpPr>
          <p:cNvPr id="20" name="Conector recto de flecha 19">
            <a:extLst>
              <a:ext uri="{FF2B5EF4-FFF2-40B4-BE49-F238E27FC236}">
                <a16:creationId xmlns:a16="http://schemas.microsoft.com/office/drawing/2014/main" id="{3D24B8A8-420A-480B-AF4B-97C77855D453}"/>
              </a:ext>
            </a:extLst>
          </p:cNvPr>
          <p:cNvCxnSpPr>
            <a:cxnSpLocks/>
          </p:cNvCxnSpPr>
          <p:nvPr/>
        </p:nvCxnSpPr>
        <p:spPr>
          <a:xfrm>
            <a:off x="11251094" y="5008457"/>
            <a:ext cx="0" cy="34304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18914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D9B413C1-BF8C-4033-A606-6B3CB8D3B411}"/>
              </a:ext>
            </a:extLst>
          </p:cNvPr>
          <p:cNvPicPr>
            <a:picLocks noChangeAspect="1"/>
          </p:cNvPicPr>
          <p:nvPr/>
        </p:nvPicPr>
        <p:blipFill rotWithShape="1">
          <a:blip r:embed="rId2">
            <a:extLst>
              <a:ext uri="{28A0092B-C50C-407E-A947-70E740481C1C}">
                <a14:useLocalDpi xmlns:a14="http://schemas.microsoft.com/office/drawing/2010/main" val="0"/>
              </a:ext>
            </a:extLst>
          </a:blip>
          <a:srcRect l="2283" t="1739" r="2174" b="2416"/>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312645DF-AAB2-4160-BC80-56320A1A48B8}"/>
              </a:ext>
            </a:extLst>
          </p:cNvPr>
          <p:cNvSpPr txBox="1"/>
          <p:nvPr/>
        </p:nvSpPr>
        <p:spPr>
          <a:xfrm>
            <a:off x="1457739" y="622852"/>
            <a:ext cx="9077739" cy="6001643"/>
          </a:xfrm>
          <a:prstGeom prst="rect">
            <a:avLst/>
          </a:prstGeom>
          <a:noFill/>
        </p:spPr>
        <p:txBody>
          <a:bodyPr wrap="square" rtlCol="0">
            <a:spAutoFit/>
          </a:bodyPr>
          <a:lstStyle/>
          <a:p>
            <a:pPr algn="l"/>
            <a:r>
              <a:rPr lang="es-MX" sz="1600" b="0" i="0" dirty="0" err="1">
                <a:solidFill>
                  <a:srgbClr val="666666"/>
                </a:solidFill>
                <a:effectLst/>
                <a:latin typeface="spinnaker"/>
              </a:rPr>
              <a:t>Fip</a:t>
            </a:r>
            <a:r>
              <a:rPr lang="es-MX" sz="1600" b="0" i="0" dirty="0">
                <a:solidFill>
                  <a:srgbClr val="666666"/>
                </a:solidFill>
                <a:effectLst/>
                <a:latin typeface="spinnaker"/>
              </a:rPr>
              <a:t> era un dragón diferente. No tenía el aspecto terrorífico de sus primos y hermanos.</a:t>
            </a:r>
            <a:r>
              <a:rPr lang="es-MX" sz="1600" b="1" i="0" dirty="0">
                <a:solidFill>
                  <a:srgbClr val="666666"/>
                </a:solidFill>
                <a:effectLst/>
                <a:latin typeface="spinnaker"/>
              </a:rPr>
              <a:t> Siempre estaba alegre y de buen humor</a:t>
            </a:r>
            <a:r>
              <a:rPr lang="es-MX" sz="1600" b="0" i="0" dirty="0">
                <a:solidFill>
                  <a:srgbClr val="666666"/>
                </a:solidFill>
                <a:effectLst/>
                <a:latin typeface="spinnaker"/>
              </a:rPr>
              <a:t>. Y no escupía fuego. Y es que </a:t>
            </a:r>
            <a:r>
              <a:rPr lang="es-MX" sz="1600" b="0" i="0" dirty="0" err="1">
                <a:solidFill>
                  <a:srgbClr val="666666"/>
                </a:solidFill>
                <a:effectLst/>
                <a:latin typeface="spinnaker"/>
              </a:rPr>
              <a:t>Fip</a:t>
            </a:r>
            <a:r>
              <a:rPr lang="es-MX" sz="1600" b="0" i="0" dirty="0">
                <a:solidFill>
                  <a:srgbClr val="666666"/>
                </a:solidFill>
                <a:effectLst/>
                <a:latin typeface="spinnaker"/>
              </a:rPr>
              <a:t>, al contrario que todos los demás dragones, tenía corazón.</a:t>
            </a:r>
            <a:r>
              <a:rPr lang="es-MX" sz="1600" b="1" i="0" dirty="0">
                <a:solidFill>
                  <a:srgbClr val="666666"/>
                </a:solidFill>
                <a:effectLst/>
                <a:latin typeface="spinnaker"/>
              </a:rPr>
              <a:t> Era tan chiquitito que nadie sabía que lo tenía</a:t>
            </a:r>
            <a:r>
              <a:rPr lang="es-MX" sz="1600" b="0" i="0" dirty="0">
                <a:solidFill>
                  <a:srgbClr val="666666"/>
                </a:solidFill>
                <a:effectLst/>
                <a:latin typeface="spinnaker"/>
              </a:rPr>
              <a:t>, y lo reservó para poder querer a un amigo.</a:t>
            </a:r>
          </a:p>
          <a:p>
            <a:pPr algn="l"/>
            <a:r>
              <a:rPr lang="es-MX" sz="1600" b="1" i="0" dirty="0">
                <a:solidFill>
                  <a:srgbClr val="666666"/>
                </a:solidFill>
                <a:effectLst/>
                <a:latin typeface="spinnaker"/>
              </a:rPr>
              <a:t>Por miedo a que se le llenara un corazón tan pequeño, eligió hacerse amigo de una hormiga. Se sintió feliz teniendo una amiga, y resultó que aún le quedaba libre un pedacito de corazón. Lo usó para hacerse amigo de un ratoncillo, que tampoco lo gastó del todo, y detrás le siguieron un pájaro, una liebre, una oveja, un oso y otros animales. </a:t>
            </a:r>
            <a:r>
              <a:rPr lang="es-MX" sz="1600" b="1" i="0" dirty="0" err="1">
                <a:solidFill>
                  <a:srgbClr val="666666"/>
                </a:solidFill>
                <a:effectLst/>
                <a:latin typeface="spinnaker"/>
              </a:rPr>
              <a:t>Fip</a:t>
            </a:r>
            <a:r>
              <a:rPr lang="es-MX" sz="1600" b="1" i="0" dirty="0">
                <a:solidFill>
                  <a:srgbClr val="666666"/>
                </a:solidFill>
                <a:effectLst/>
                <a:latin typeface="spinnaker"/>
              </a:rPr>
              <a:t> empezó a sospechar que el cariño por sus amigos nunca llenaría su corazón, y dejó de preocuparse por su tamaño. Hizo tantos amigos como pudo y se convirtió en un dragón feliz.</a:t>
            </a:r>
            <a:r>
              <a:rPr lang="es-MX" sz="1600" b="0" i="0" dirty="0">
                <a:solidFill>
                  <a:srgbClr val="666666"/>
                </a:solidFill>
                <a:effectLst/>
                <a:latin typeface="spinnaker"/>
              </a:rPr>
              <a:t> Lo que no sabía </a:t>
            </a:r>
            <a:r>
              <a:rPr lang="es-MX" sz="1600" b="0" i="0" dirty="0" err="1">
                <a:solidFill>
                  <a:srgbClr val="666666"/>
                </a:solidFill>
                <a:effectLst/>
                <a:latin typeface="spinnaker"/>
              </a:rPr>
              <a:t>Fip</a:t>
            </a:r>
            <a:r>
              <a:rPr lang="es-MX" sz="1600" b="0" i="0" dirty="0">
                <a:solidFill>
                  <a:srgbClr val="666666"/>
                </a:solidFill>
                <a:effectLst/>
                <a:latin typeface="spinnaker"/>
              </a:rPr>
              <a:t> era que, igual que el odio encoge los corazones, el amor los agranda.</a:t>
            </a:r>
            <a:r>
              <a:rPr lang="es-MX" sz="1600" b="1" i="0" dirty="0">
                <a:solidFill>
                  <a:srgbClr val="666666"/>
                </a:solidFill>
                <a:effectLst/>
                <a:latin typeface="spinnaker"/>
              </a:rPr>
              <a:t> Su corazón creció tanto que los demás dragones terminaron por descubrirlo</a:t>
            </a:r>
            <a:r>
              <a:rPr lang="es-MX" sz="1600" b="0" i="0" dirty="0">
                <a:solidFill>
                  <a:srgbClr val="666666"/>
                </a:solidFill>
                <a:effectLst/>
                <a:latin typeface="spinnaker"/>
              </a:rPr>
              <a:t>. Llenos de rabia y envidia lo encadenaron para abrasarlo. Mientras las cadenas lo sujetaban para que no volara más que unos metros, decenas de dragones lo rodearon listos para lanzar sus llamas. </a:t>
            </a:r>
            <a:r>
              <a:rPr lang="es-MX" sz="1600" b="0" i="0" dirty="0" err="1">
                <a:solidFill>
                  <a:srgbClr val="666666"/>
                </a:solidFill>
                <a:effectLst/>
                <a:latin typeface="spinnaker"/>
              </a:rPr>
              <a:t>Fip</a:t>
            </a:r>
            <a:r>
              <a:rPr lang="es-MX" sz="1600" b="0" i="0" dirty="0">
                <a:solidFill>
                  <a:srgbClr val="666666"/>
                </a:solidFill>
                <a:effectLst/>
                <a:latin typeface="spinnaker"/>
              </a:rPr>
              <a:t> pensó en sus amigos y la pena que sentirían por él, y decidió luchar.</a:t>
            </a:r>
            <a:r>
              <a:rPr lang="es-MX" sz="1600" b="1" i="0" dirty="0">
                <a:solidFill>
                  <a:srgbClr val="666666"/>
                </a:solidFill>
                <a:effectLst/>
                <a:latin typeface="spinnaker"/>
              </a:rPr>
              <a:t> Cerró los ojos y con todas sus fuerzas trató de lanzar la primera bocanada de fuego de su vida…</a:t>
            </a:r>
            <a:endParaRPr lang="es-MX" sz="1600" b="0" i="0" dirty="0">
              <a:solidFill>
                <a:srgbClr val="666666"/>
              </a:solidFill>
              <a:effectLst/>
              <a:latin typeface="spinnaker"/>
            </a:endParaRPr>
          </a:p>
          <a:p>
            <a:pPr algn="l"/>
            <a:r>
              <a:rPr lang="es-MX" sz="1600" b="1" i="0" dirty="0">
                <a:solidFill>
                  <a:srgbClr val="666666"/>
                </a:solidFill>
                <a:effectLst/>
                <a:latin typeface="spinnaker"/>
              </a:rPr>
              <a:t>No lo consiguió</a:t>
            </a:r>
            <a:r>
              <a:rPr lang="es-MX" sz="1600" b="0" i="0" dirty="0">
                <a:solidFill>
                  <a:srgbClr val="666666"/>
                </a:solidFill>
                <a:effectLst/>
                <a:latin typeface="spinnaker"/>
              </a:rPr>
              <a:t>. Él no escupía fuego. Pero un ruido como de agua le hizo abrir los ojos. A su alrededor los dragones miraban asombrados y empapados. De la boca de </a:t>
            </a:r>
            <a:r>
              <a:rPr lang="es-MX" sz="1600" b="0" i="0" dirty="0" err="1">
                <a:solidFill>
                  <a:srgbClr val="666666"/>
                </a:solidFill>
                <a:effectLst/>
                <a:latin typeface="spinnaker"/>
              </a:rPr>
              <a:t>Fip</a:t>
            </a:r>
            <a:r>
              <a:rPr lang="es-MX" sz="1600" b="0" i="0" dirty="0">
                <a:solidFill>
                  <a:srgbClr val="666666"/>
                </a:solidFill>
                <a:effectLst/>
                <a:latin typeface="spinnaker"/>
              </a:rPr>
              <a:t> había surgido un río más poderoso que el fuego de mil dragones. Sorprendido,</a:t>
            </a:r>
            <a:r>
              <a:rPr lang="es-MX" sz="1600" b="1" i="0" dirty="0">
                <a:solidFill>
                  <a:srgbClr val="666666"/>
                </a:solidFill>
                <a:effectLst/>
                <a:latin typeface="spinnaker"/>
              </a:rPr>
              <a:t> volvió a intentar escupir agua</a:t>
            </a:r>
            <a:r>
              <a:rPr lang="es-MX" sz="1600" b="0" i="0" dirty="0">
                <a:solidFill>
                  <a:srgbClr val="666666"/>
                </a:solidFill>
                <a:effectLst/>
                <a:latin typeface="spinnaker"/>
              </a:rPr>
              <a:t>, pero esta vez surgieron rayos que rompieron sus cadenas. Al tercer intento sopló un viento envuelto en aromas de flores que secó a los dragones y arregló el desastre causado por su río. Ante el asombro general,</a:t>
            </a:r>
            <a:r>
              <a:rPr lang="es-MX" sz="1600" b="1" i="0" dirty="0">
                <a:solidFill>
                  <a:srgbClr val="666666"/>
                </a:solidFill>
                <a:effectLst/>
                <a:latin typeface="spinnaker"/>
              </a:rPr>
              <a:t> </a:t>
            </a:r>
            <a:r>
              <a:rPr lang="es-MX" sz="1600" b="1" i="0" dirty="0" err="1">
                <a:solidFill>
                  <a:srgbClr val="666666"/>
                </a:solidFill>
                <a:effectLst/>
                <a:latin typeface="spinnaker"/>
              </a:rPr>
              <a:t>Fip</a:t>
            </a:r>
            <a:r>
              <a:rPr lang="es-MX" sz="1600" b="1" i="0" dirty="0">
                <a:solidFill>
                  <a:srgbClr val="666666"/>
                </a:solidFill>
                <a:effectLst/>
                <a:latin typeface="spinnaker"/>
              </a:rPr>
              <a:t> siguió soltando por su boca todo tipo de regalos y bendiciones</a:t>
            </a:r>
            <a:r>
              <a:rPr lang="es-MX" sz="1600" b="0" i="0" dirty="0">
                <a:solidFill>
                  <a:srgbClr val="666666"/>
                </a:solidFill>
                <a:effectLst/>
                <a:latin typeface="spinnaker"/>
              </a:rPr>
              <a:t>, tan poderosos que lo convirtieron en el rey de las montañas.</a:t>
            </a:r>
          </a:p>
          <a:p>
            <a:pPr algn="l"/>
            <a:r>
              <a:rPr lang="es-MX" sz="1600" b="1" i="0" dirty="0">
                <a:solidFill>
                  <a:srgbClr val="666666"/>
                </a:solidFill>
                <a:effectLst/>
                <a:latin typeface="spinnaker"/>
              </a:rPr>
              <a:t>Así fue como los dragones descubrieron que tenían un corazón diminuto y lleno de ira que solo escupía fuego. Pero ahora, gracias a </a:t>
            </a:r>
            <a:r>
              <a:rPr lang="es-MX" sz="1600" b="1" i="0" dirty="0" err="1">
                <a:solidFill>
                  <a:srgbClr val="666666"/>
                </a:solidFill>
                <a:effectLst/>
                <a:latin typeface="spinnaker"/>
              </a:rPr>
              <a:t>Fip</a:t>
            </a:r>
            <a:r>
              <a:rPr lang="es-MX" sz="1600" b="1" i="0" dirty="0">
                <a:solidFill>
                  <a:srgbClr val="666666"/>
                </a:solidFill>
                <a:effectLst/>
                <a:latin typeface="spinnaker"/>
              </a:rPr>
              <a:t>, sabían que podía escupir cualquier cosa. Solo había que vaciarlo de odio y de rabia para poder llenarlo de amigos.</a:t>
            </a:r>
          </a:p>
          <a:p>
            <a:pPr algn="l"/>
            <a:endParaRPr lang="es-MX" sz="1600" b="1" i="0" dirty="0">
              <a:solidFill>
                <a:srgbClr val="666666"/>
              </a:solidFill>
              <a:effectLst/>
              <a:latin typeface="spinnaker"/>
            </a:endParaRPr>
          </a:p>
        </p:txBody>
      </p:sp>
      <p:sp>
        <p:nvSpPr>
          <p:cNvPr id="6" name="CuadroTexto 5">
            <a:extLst>
              <a:ext uri="{FF2B5EF4-FFF2-40B4-BE49-F238E27FC236}">
                <a16:creationId xmlns:a16="http://schemas.microsoft.com/office/drawing/2014/main" id="{F19C9759-55AF-4AC9-A87B-4647E5D86B73}"/>
              </a:ext>
            </a:extLst>
          </p:cNvPr>
          <p:cNvSpPr txBox="1"/>
          <p:nvPr/>
        </p:nvSpPr>
        <p:spPr>
          <a:xfrm>
            <a:off x="4200939" y="0"/>
            <a:ext cx="4174436" cy="523220"/>
          </a:xfrm>
          <a:prstGeom prst="rect">
            <a:avLst/>
          </a:prstGeom>
          <a:noFill/>
        </p:spPr>
        <p:txBody>
          <a:bodyPr wrap="square" rtlCol="0">
            <a:spAutoFit/>
          </a:bodyPr>
          <a:lstStyle/>
          <a:p>
            <a:r>
              <a:rPr lang="es-MX" sz="2800" dirty="0"/>
              <a:t>“</a:t>
            </a:r>
            <a:r>
              <a:rPr lang="es-MX" sz="2800" dirty="0" err="1"/>
              <a:t>Fip</a:t>
            </a:r>
            <a:r>
              <a:rPr lang="es-MX" sz="2800" dirty="0"/>
              <a:t>, el dragón sin fuego”</a:t>
            </a:r>
          </a:p>
        </p:txBody>
      </p:sp>
      <p:pic>
        <p:nvPicPr>
          <p:cNvPr id="16" name="Picture 2" descr="Index of /imagenes">
            <a:hlinkClick r:id="" action="ppaction://hlinkshowjump?jump=firstslide"/>
            <a:extLst>
              <a:ext uri="{FF2B5EF4-FFF2-40B4-BE49-F238E27FC236}">
                <a16:creationId xmlns:a16="http://schemas.microsoft.com/office/drawing/2014/main" id="{C7CB9935-BE26-44DD-9A93-B425945D4FF8}"/>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8313" y="6075782"/>
            <a:ext cx="1325217" cy="6846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hlinkClick r:id="rId4"/>
            <a:extLst>
              <a:ext uri="{FF2B5EF4-FFF2-40B4-BE49-F238E27FC236}">
                <a16:creationId xmlns:a16="http://schemas.microsoft.com/office/drawing/2014/main" id="{482568FF-CD80-4CD8-8B22-DA4D69DF67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2713" y="5324493"/>
            <a:ext cx="1696278" cy="15025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E4D07849-290C-4AA6-8BBC-DA11BB1BBBED}"/>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9131" y="1891748"/>
            <a:ext cx="2438400" cy="2438400"/>
          </a:xfrm>
          <a:prstGeom prst="rect">
            <a:avLst/>
          </a:prstGeom>
        </p:spPr>
      </p:pic>
      <p:sp>
        <p:nvSpPr>
          <p:cNvPr id="14" name="CuadroTexto 13">
            <a:extLst>
              <a:ext uri="{FF2B5EF4-FFF2-40B4-BE49-F238E27FC236}">
                <a16:creationId xmlns:a16="http://schemas.microsoft.com/office/drawing/2014/main" id="{7A74D744-842D-4578-BC03-B64C9CBBA658}"/>
              </a:ext>
            </a:extLst>
          </p:cNvPr>
          <p:cNvSpPr txBox="1"/>
          <p:nvPr/>
        </p:nvSpPr>
        <p:spPr>
          <a:xfrm>
            <a:off x="10734261" y="4457988"/>
            <a:ext cx="1272208" cy="369332"/>
          </a:xfrm>
          <a:prstGeom prst="rect">
            <a:avLst/>
          </a:prstGeom>
          <a:noFill/>
        </p:spPr>
        <p:txBody>
          <a:bodyPr wrap="square" rtlCol="0">
            <a:spAutoFit/>
          </a:bodyPr>
          <a:lstStyle/>
          <a:p>
            <a:r>
              <a:rPr lang="es-MX" dirty="0">
                <a:solidFill>
                  <a:srgbClr val="080DDC"/>
                </a:solidFill>
              </a:rPr>
              <a:t>Ir al video</a:t>
            </a:r>
          </a:p>
        </p:txBody>
      </p:sp>
      <p:cxnSp>
        <p:nvCxnSpPr>
          <p:cNvPr id="15" name="Conector recto de flecha 14">
            <a:extLst>
              <a:ext uri="{FF2B5EF4-FFF2-40B4-BE49-F238E27FC236}">
                <a16:creationId xmlns:a16="http://schemas.microsoft.com/office/drawing/2014/main" id="{C4A3CFAC-F4B7-4EBD-BFAC-D3EC079E1A52}"/>
              </a:ext>
            </a:extLst>
          </p:cNvPr>
          <p:cNvCxnSpPr>
            <a:cxnSpLocks/>
          </p:cNvCxnSpPr>
          <p:nvPr/>
        </p:nvCxnSpPr>
        <p:spPr>
          <a:xfrm>
            <a:off x="11330607" y="4827320"/>
            <a:ext cx="0" cy="34304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12160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D9B413C1-BF8C-4033-A606-6B3CB8D3B411}"/>
              </a:ext>
            </a:extLst>
          </p:cNvPr>
          <p:cNvPicPr>
            <a:picLocks noChangeAspect="1"/>
          </p:cNvPicPr>
          <p:nvPr/>
        </p:nvPicPr>
        <p:blipFill rotWithShape="1">
          <a:blip r:embed="rId2">
            <a:extLst>
              <a:ext uri="{28A0092B-C50C-407E-A947-70E740481C1C}">
                <a14:useLocalDpi xmlns:a14="http://schemas.microsoft.com/office/drawing/2010/main" val="0"/>
              </a:ext>
            </a:extLst>
          </a:blip>
          <a:srcRect l="2283" t="1739" r="2174" b="2416"/>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312645DF-AAB2-4160-BC80-56320A1A48B8}"/>
              </a:ext>
            </a:extLst>
          </p:cNvPr>
          <p:cNvSpPr txBox="1"/>
          <p:nvPr/>
        </p:nvSpPr>
        <p:spPr>
          <a:xfrm>
            <a:off x="1457739" y="622852"/>
            <a:ext cx="9077739" cy="4893647"/>
          </a:xfrm>
          <a:prstGeom prst="rect">
            <a:avLst/>
          </a:prstGeom>
          <a:noFill/>
        </p:spPr>
        <p:txBody>
          <a:bodyPr wrap="square" rtlCol="0">
            <a:spAutoFit/>
          </a:bodyPr>
          <a:lstStyle/>
          <a:p>
            <a:pPr algn="l"/>
            <a:r>
              <a:rPr lang="es-MX" sz="2400" b="1" i="0" dirty="0">
                <a:solidFill>
                  <a:srgbClr val="666666"/>
                </a:solidFill>
                <a:effectLst/>
                <a:latin typeface="spinnaker"/>
              </a:rPr>
              <a:t>El mayor tesoro del mundo está escondido en un cofre cerrado con llave dentro de una gruta a la que sólo se puede llegar con un mapa. </a:t>
            </a:r>
          </a:p>
          <a:p>
            <a:pPr algn="l"/>
            <a:r>
              <a:rPr lang="es-MX" sz="2400" b="1" i="0" dirty="0">
                <a:solidFill>
                  <a:srgbClr val="666666"/>
                </a:solidFill>
                <a:effectLst/>
                <a:latin typeface="spinnaker"/>
              </a:rPr>
              <a:t>El mono encuentra la llave en un árbol, el elefante puede mover la roca que cierra la ruta y la serpiente encuentra el mapa un día bajo unas piedras. Todos intentan encontrarlo por su cuenta, pero no pueden.</a:t>
            </a:r>
          </a:p>
          <a:p>
            <a:pPr algn="l"/>
            <a:r>
              <a:rPr lang="es-MX" sz="2400" b="1" i="0" dirty="0">
                <a:solidFill>
                  <a:srgbClr val="666666"/>
                </a:solidFill>
                <a:effectLst/>
                <a:latin typeface="spinnaker"/>
              </a:rPr>
              <a:t> La lechuza se da cuenta y les junta para que trabajen juntos en llegar al tesoro. Así lo hacen pasando aventuras y dificultades, y consiguen llegar al cofre y abrirlo para ver qué hay. </a:t>
            </a:r>
          </a:p>
          <a:p>
            <a:pPr algn="l"/>
            <a:r>
              <a:rPr lang="es-MX" sz="2400" b="1" i="0" dirty="0">
                <a:solidFill>
                  <a:srgbClr val="666666"/>
                </a:solidFill>
                <a:effectLst/>
                <a:latin typeface="spinnaker"/>
              </a:rPr>
              <a:t>Cuando lo abren, sólo hay un pergamino que dice que si han llegado hasta allí, ya han encontrado el mejor tesoro, el de la amistad. Se dan cuenta de que es verdad y todos son muy felices juntos y siguen siendo amigos siempre.</a:t>
            </a:r>
          </a:p>
        </p:txBody>
      </p:sp>
      <p:sp>
        <p:nvSpPr>
          <p:cNvPr id="6" name="CuadroTexto 5">
            <a:extLst>
              <a:ext uri="{FF2B5EF4-FFF2-40B4-BE49-F238E27FC236}">
                <a16:creationId xmlns:a16="http://schemas.microsoft.com/office/drawing/2014/main" id="{F19C9759-55AF-4AC9-A87B-4647E5D86B73}"/>
              </a:ext>
            </a:extLst>
          </p:cNvPr>
          <p:cNvSpPr txBox="1"/>
          <p:nvPr/>
        </p:nvSpPr>
        <p:spPr>
          <a:xfrm>
            <a:off x="3856383" y="0"/>
            <a:ext cx="4518992" cy="523220"/>
          </a:xfrm>
          <a:prstGeom prst="rect">
            <a:avLst/>
          </a:prstGeom>
          <a:noFill/>
        </p:spPr>
        <p:txBody>
          <a:bodyPr wrap="square" rtlCol="0">
            <a:spAutoFit/>
          </a:bodyPr>
          <a:lstStyle/>
          <a:p>
            <a:r>
              <a:rPr lang="es-MX" sz="2800" dirty="0"/>
              <a:t>“El mayor tesoro del mundo”</a:t>
            </a:r>
          </a:p>
        </p:txBody>
      </p:sp>
      <p:pic>
        <p:nvPicPr>
          <p:cNvPr id="16" name="Picture 2" descr="Index of /imagenes">
            <a:hlinkClick r:id="" action="ppaction://hlinkshowjump?jump=firstslide"/>
            <a:extLst>
              <a:ext uri="{FF2B5EF4-FFF2-40B4-BE49-F238E27FC236}">
                <a16:creationId xmlns:a16="http://schemas.microsoft.com/office/drawing/2014/main" id="{C7CB9935-BE26-44DD-9A93-B425945D4FF8}"/>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8313" y="6075782"/>
            <a:ext cx="1325217" cy="6846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E4D07849-290C-4AA6-8BBC-DA11BB1BBBED}"/>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9222"/>
          <a:stretch/>
        </p:blipFill>
        <p:spPr>
          <a:xfrm>
            <a:off x="10286547" y="1616625"/>
            <a:ext cx="1905453" cy="1969689"/>
          </a:xfrm>
          <a:prstGeom prst="rect">
            <a:avLst/>
          </a:prstGeom>
        </p:spPr>
      </p:pic>
      <p:sp>
        <p:nvSpPr>
          <p:cNvPr id="14" name="CuadroTexto 13">
            <a:extLst>
              <a:ext uri="{FF2B5EF4-FFF2-40B4-BE49-F238E27FC236}">
                <a16:creationId xmlns:a16="http://schemas.microsoft.com/office/drawing/2014/main" id="{7A74D744-842D-4578-BC03-B64C9CBBA658}"/>
              </a:ext>
            </a:extLst>
          </p:cNvPr>
          <p:cNvSpPr txBox="1"/>
          <p:nvPr/>
        </p:nvSpPr>
        <p:spPr>
          <a:xfrm>
            <a:off x="10734261" y="4457988"/>
            <a:ext cx="1272208" cy="369332"/>
          </a:xfrm>
          <a:prstGeom prst="rect">
            <a:avLst/>
          </a:prstGeom>
          <a:noFill/>
        </p:spPr>
        <p:txBody>
          <a:bodyPr wrap="square" rtlCol="0">
            <a:spAutoFit/>
          </a:bodyPr>
          <a:lstStyle/>
          <a:p>
            <a:r>
              <a:rPr lang="es-MX" dirty="0">
                <a:solidFill>
                  <a:srgbClr val="080DDC"/>
                </a:solidFill>
              </a:rPr>
              <a:t>Ir al video</a:t>
            </a:r>
          </a:p>
        </p:txBody>
      </p:sp>
      <p:cxnSp>
        <p:nvCxnSpPr>
          <p:cNvPr id="15" name="Conector recto de flecha 14">
            <a:extLst>
              <a:ext uri="{FF2B5EF4-FFF2-40B4-BE49-F238E27FC236}">
                <a16:creationId xmlns:a16="http://schemas.microsoft.com/office/drawing/2014/main" id="{C4A3CFAC-F4B7-4EBD-BFAC-D3EC079E1A52}"/>
              </a:ext>
            </a:extLst>
          </p:cNvPr>
          <p:cNvCxnSpPr>
            <a:cxnSpLocks/>
          </p:cNvCxnSpPr>
          <p:nvPr/>
        </p:nvCxnSpPr>
        <p:spPr>
          <a:xfrm>
            <a:off x="11330607" y="4827320"/>
            <a:ext cx="0" cy="34304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Imagen 2">
            <a:hlinkClick r:id="rId5"/>
            <a:extLst>
              <a:ext uri="{FF2B5EF4-FFF2-40B4-BE49-F238E27FC236}">
                <a16:creationId xmlns:a16="http://schemas.microsoft.com/office/drawing/2014/main" id="{436ACB87-B63F-48FF-90E9-2F792E072909}"/>
              </a:ext>
            </a:extLst>
          </p:cNvPr>
          <p:cNvPicPr>
            <a:picLocks noChangeAspect="1"/>
          </p:cNvPicPr>
          <p:nvPr/>
        </p:nvPicPr>
        <p:blipFill rotWithShape="1">
          <a:blip r:embed="rId6">
            <a:extLst>
              <a:ext uri="{28A0092B-C50C-407E-A947-70E740481C1C}">
                <a14:useLocalDpi xmlns:a14="http://schemas.microsoft.com/office/drawing/2010/main" val="0"/>
              </a:ext>
            </a:extLst>
          </a:blip>
          <a:srcRect t="15667" b="12460"/>
          <a:stretch/>
        </p:blipFill>
        <p:spPr>
          <a:xfrm>
            <a:off x="10045149" y="5219176"/>
            <a:ext cx="2146851" cy="15900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243613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D9B413C1-BF8C-4033-A606-6B3CB8D3B411}"/>
              </a:ext>
            </a:extLst>
          </p:cNvPr>
          <p:cNvPicPr>
            <a:picLocks noChangeAspect="1"/>
          </p:cNvPicPr>
          <p:nvPr/>
        </p:nvPicPr>
        <p:blipFill rotWithShape="1">
          <a:blip r:embed="rId2">
            <a:extLst>
              <a:ext uri="{28A0092B-C50C-407E-A947-70E740481C1C}">
                <a14:useLocalDpi xmlns:a14="http://schemas.microsoft.com/office/drawing/2010/main" val="0"/>
              </a:ext>
            </a:extLst>
          </a:blip>
          <a:srcRect l="2283" t="1739" r="2174" b="2416"/>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312645DF-AAB2-4160-BC80-56320A1A48B8}"/>
              </a:ext>
            </a:extLst>
          </p:cNvPr>
          <p:cNvSpPr txBox="1"/>
          <p:nvPr/>
        </p:nvSpPr>
        <p:spPr>
          <a:xfrm>
            <a:off x="1497497" y="592646"/>
            <a:ext cx="9197006" cy="5509200"/>
          </a:xfrm>
          <a:prstGeom prst="rect">
            <a:avLst/>
          </a:prstGeom>
          <a:noFill/>
        </p:spPr>
        <p:txBody>
          <a:bodyPr wrap="square" rtlCol="0">
            <a:spAutoFit/>
          </a:bodyPr>
          <a:lstStyle/>
          <a:p>
            <a:pPr algn="l"/>
            <a:r>
              <a:rPr lang="es-MX" sz="1600" b="0" i="0" dirty="0">
                <a:solidFill>
                  <a:srgbClr val="666666"/>
                </a:solidFill>
                <a:effectLst/>
                <a:latin typeface="spinnaker"/>
              </a:rPr>
              <a:t>Cuenta una antigua leyenda que en una época de gran calor la gran montaña nevada perdió su manto de nieve, y con él toda su alegría. Sus riachuelos se secaban, sus pinos se morían,</a:t>
            </a:r>
            <a:r>
              <a:rPr lang="es-MX" sz="1600" b="1" i="0" dirty="0">
                <a:solidFill>
                  <a:srgbClr val="666666"/>
                </a:solidFill>
                <a:effectLst/>
                <a:latin typeface="spinnaker"/>
              </a:rPr>
              <a:t> y la montaña se cubrió de una triste roca gris</a:t>
            </a:r>
            <a:r>
              <a:rPr lang="es-MX" sz="1600" b="0" i="0" dirty="0">
                <a:solidFill>
                  <a:srgbClr val="666666"/>
                </a:solidFill>
                <a:effectLst/>
                <a:latin typeface="spinnaker"/>
              </a:rPr>
              <a:t>. La Luna, entonces siempre llena y brillante, quiso ayudar a su buena amiga.</a:t>
            </a:r>
            <a:r>
              <a:rPr lang="es-MX" sz="1600" b="1" i="0" dirty="0">
                <a:solidFill>
                  <a:srgbClr val="666666"/>
                </a:solidFill>
                <a:effectLst/>
                <a:latin typeface="spinnaker"/>
              </a:rPr>
              <a:t> Y como tenía mucho corazón pero muy poco cerebro</a:t>
            </a:r>
            <a:r>
              <a:rPr lang="es-MX" sz="1600" b="0" i="0" dirty="0">
                <a:solidFill>
                  <a:srgbClr val="666666"/>
                </a:solidFill>
                <a:effectLst/>
                <a:latin typeface="spinnaker"/>
              </a:rPr>
              <a:t>, no se le ocurrió otra cosa que hacer un agujero en su base y soplar suave, para que una pequeña parte del mágico polvo blanco que le daba su brillo cayera sobre la montaña en forma de nieve suave. </a:t>
            </a:r>
          </a:p>
          <a:p>
            <a:pPr algn="l"/>
            <a:r>
              <a:rPr lang="es-MX" sz="1600" b="1" i="0" dirty="0">
                <a:solidFill>
                  <a:srgbClr val="666666"/>
                </a:solidFill>
                <a:effectLst/>
                <a:latin typeface="spinnaker"/>
              </a:rPr>
              <a:t>Una vez abierto, nadie alcanzaba a tapar ese agujero. Pero a la Luna no le importó. Siguió soplando y, tras varias noches vaciándose, perdió todo su polvo blanco. Sin él estaba tan vacía que parecía invisible, y las noches se volvieron completamente oscuras y tristes. La montaña, apenada, quiso devolver la nieve a su amiga. Pero, como era imposible hacer que nevase hacia arriba, se incendió por dentro hasta convertirse en un volcán. Su fuego transformó la nieve en un denso humo blanco que subió hasta la luna, rellenándola un poquito cada noche, hasta que esta se volvió a ver completamente redonda y brillante. Pero cuando la nieve se acabó, y con ella el humo, el agujero seguía abierto en la Luna, obligada de nuevo a compartir su magia hasta vaciarse por completo. </a:t>
            </a:r>
            <a:r>
              <a:rPr lang="es-MX" sz="1600" b="0" i="0" dirty="0">
                <a:solidFill>
                  <a:srgbClr val="666666"/>
                </a:solidFill>
                <a:effectLst/>
                <a:latin typeface="spinnaker"/>
              </a:rPr>
              <a:t>Viajaba con la esperanza de encontrar otra montaña dispuesta a convertirse en volcán,</a:t>
            </a:r>
            <a:r>
              <a:rPr lang="es-MX" sz="1600" b="1" i="0" dirty="0">
                <a:solidFill>
                  <a:srgbClr val="666666"/>
                </a:solidFill>
                <a:effectLst/>
                <a:latin typeface="spinnaker"/>
              </a:rPr>
              <a:t> cuando descubrió un pueblo que necesitaba urgentemente su magia</a:t>
            </a:r>
            <a:r>
              <a:rPr lang="es-MX" sz="1600" b="0" i="0" dirty="0">
                <a:solidFill>
                  <a:srgbClr val="666666"/>
                </a:solidFill>
                <a:effectLst/>
                <a:latin typeface="spinnaker"/>
              </a:rPr>
              <a:t>. No tuvo fuerzas para frenar su generoso corazón, y sopló sobre ellos, llenándolos de felicidad hasta apagarse ella misma.</a:t>
            </a:r>
            <a:r>
              <a:rPr lang="es-MX" sz="1600" b="1" i="0" dirty="0">
                <a:solidFill>
                  <a:srgbClr val="666666"/>
                </a:solidFill>
                <a:effectLst/>
                <a:latin typeface="spinnaker"/>
              </a:rPr>
              <a:t> Parecía que la Luna no volvería a brillar pero</a:t>
            </a:r>
            <a:r>
              <a:rPr lang="es-MX" sz="1600" b="0" i="0" dirty="0">
                <a:solidFill>
                  <a:srgbClr val="666666"/>
                </a:solidFill>
                <a:effectLst/>
                <a:latin typeface="spinnaker"/>
              </a:rPr>
              <a:t>, al igual que la montaña, el agradecido pueblo también encontró la forma de hacer nevar hacia arriba. Igual que hicieron los siguientes, y los siguientes,</a:t>
            </a:r>
            <a:r>
              <a:rPr lang="es-MX" sz="1600" b="1" i="0" dirty="0">
                <a:solidFill>
                  <a:srgbClr val="666666"/>
                </a:solidFill>
                <a:effectLst/>
                <a:latin typeface="spinnaker"/>
              </a:rPr>
              <a:t> y los siguientes…</a:t>
            </a:r>
            <a:endParaRPr lang="es-MX" sz="1600" b="0" i="0" dirty="0">
              <a:solidFill>
                <a:srgbClr val="666666"/>
              </a:solidFill>
              <a:effectLst/>
              <a:latin typeface="spinnaker"/>
            </a:endParaRPr>
          </a:p>
          <a:p>
            <a:pPr algn="l"/>
            <a:r>
              <a:rPr lang="es-MX" sz="1600" b="1" i="0" dirty="0">
                <a:solidFill>
                  <a:srgbClr val="666666"/>
                </a:solidFill>
                <a:effectLst/>
                <a:latin typeface="spinnaker"/>
              </a:rPr>
              <a:t>Y así, cada mes, la Luna se reparte generosamente por el mundo hasta desaparecer, </a:t>
            </a:r>
          </a:p>
          <a:p>
            <a:pPr algn="l"/>
            <a:r>
              <a:rPr lang="es-MX" sz="1600" b="1" i="0" dirty="0">
                <a:solidFill>
                  <a:srgbClr val="666666"/>
                </a:solidFill>
                <a:effectLst/>
                <a:latin typeface="spinnaker"/>
              </a:rPr>
              <a:t>sabiendo que en unos pocos días sus amigos hallarán la forma de volver a llenarla de luz.</a:t>
            </a:r>
          </a:p>
          <a:p>
            <a:pPr algn="l"/>
            <a:endParaRPr lang="es-MX" sz="1600" b="1" i="0" dirty="0">
              <a:solidFill>
                <a:srgbClr val="666666"/>
              </a:solidFill>
              <a:effectLst/>
              <a:latin typeface="spinnaker"/>
            </a:endParaRPr>
          </a:p>
        </p:txBody>
      </p:sp>
      <p:sp>
        <p:nvSpPr>
          <p:cNvPr id="6" name="CuadroTexto 5">
            <a:extLst>
              <a:ext uri="{FF2B5EF4-FFF2-40B4-BE49-F238E27FC236}">
                <a16:creationId xmlns:a16="http://schemas.microsoft.com/office/drawing/2014/main" id="{F19C9759-55AF-4AC9-A87B-4647E5D86B73}"/>
              </a:ext>
            </a:extLst>
          </p:cNvPr>
          <p:cNvSpPr txBox="1"/>
          <p:nvPr/>
        </p:nvSpPr>
        <p:spPr>
          <a:xfrm>
            <a:off x="4200939" y="0"/>
            <a:ext cx="4174436" cy="523220"/>
          </a:xfrm>
          <a:prstGeom prst="rect">
            <a:avLst/>
          </a:prstGeom>
          <a:noFill/>
        </p:spPr>
        <p:txBody>
          <a:bodyPr wrap="square" rtlCol="0">
            <a:spAutoFit/>
          </a:bodyPr>
          <a:lstStyle/>
          <a:p>
            <a:r>
              <a:rPr lang="es-MX" sz="2800" dirty="0"/>
              <a:t>“Un agujerito en la luna”</a:t>
            </a:r>
          </a:p>
        </p:txBody>
      </p:sp>
      <p:pic>
        <p:nvPicPr>
          <p:cNvPr id="16" name="Picture 2" descr="Index of /imagenes">
            <a:hlinkClick r:id="" action="ppaction://hlinkshowjump?jump=firstslide"/>
            <a:extLst>
              <a:ext uri="{FF2B5EF4-FFF2-40B4-BE49-F238E27FC236}">
                <a16:creationId xmlns:a16="http://schemas.microsoft.com/office/drawing/2014/main" id="{C7CB9935-BE26-44DD-9A93-B425945D4FF8}"/>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8313" y="6075782"/>
            <a:ext cx="1325217" cy="684600"/>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7A74D744-842D-4578-BC03-B64C9CBBA658}"/>
              </a:ext>
            </a:extLst>
          </p:cNvPr>
          <p:cNvSpPr txBox="1"/>
          <p:nvPr/>
        </p:nvSpPr>
        <p:spPr>
          <a:xfrm>
            <a:off x="10734261" y="4457988"/>
            <a:ext cx="1272208" cy="369332"/>
          </a:xfrm>
          <a:prstGeom prst="rect">
            <a:avLst/>
          </a:prstGeom>
          <a:noFill/>
        </p:spPr>
        <p:txBody>
          <a:bodyPr wrap="square" rtlCol="0">
            <a:spAutoFit/>
          </a:bodyPr>
          <a:lstStyle/>
          <a:p>
            <a:r>
              <a:rPr lang="es-MX" dirty="0">
                <a:solidFill>
                  <a:srgbClr val="080DDC"/>
                </a:solidFill>
              </a:rPr>
              <a:t>Ir al video</a:t>
            </a:r>
          </a:p>
        </p:txBody>
      </p:sp>
      <p:cxnSp>
        <p:nvCxnSpPr>
          <p:cNvPr id="15" name="Conector recto de flecha 14">
            <a:extLst>
              <a:ext uri="{FF2B5EF4-FFF2-40B4-BE49-F238E27FC236}">
                <a16:creationId xmlns:a16="http://schemas.microsoft.com/office/drawing/2014/main" id="{C4A3CFAC-F4B7-4EBD-BFAC-D3EC079E1A52}"/>
              </a:ext>
            </a:extLst>
          </p:cNvPr>
          <p:cNvCxnSpPr>
            <a:cxnSpLocks/>
          </p:cNvCxnSpPr>
          <p:nvPr/>
        </p:nvCxnSpPr>
        <p:spPr>
          <a:xfrm>
            <a:off x="11357111" y="4827320"/>
            <a:ext cx="0" cy="26151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Imagen 2">
            <a:hlinkClick r:id="rId4"/>
            <a:extLst>
              <a:ext uri="{FF2B5EF4-FFF2-40B4-BE49-F238E27FC236}">
                <a16:creationId xmlns:a16="http://schemas.microsoft.com/office/drawing/2014/main" id="{221BC13F-AC72-4294-9FE2-F6D99F4E62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4370" y="5196652"/>
            <a:ext cx="1692964" cy="16101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415D3516-6022-4304-ACA6-FC063BC3106E}"/>
              </a:ext>
            </a:extLst>
          </p:cNvPr>
          <p:cNvPicPr>
            <a:picLocks noChangeAspect="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601842" y="2152894"/>
            <a:ext cx="1590158" cy="1548940"/>
          </a:xfrm>
          <a:prstGeom prst="rect">
            <a:avLst/>
          </a:prstGeom>
        </p:spPr>
      </p:pic>
    </p:spTree>
    <p:extLst>
      <p:ext uri="{BB962C8B-B14F-4D97-AF65-F5344CB8AC3E}">
        <p14:creationId xmlns:p14="http://schemas.microsoft.com/office/powerpoint/2010/main" val="19525176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D9B413C1-BF8C-4033-A606-6B3CB8D3B411}"/>
              </a:ext>
            </a:extLst>
          </p:cNvPr>
          <p:cNvPicPr>
            <a:picLocks noChangeAspect="1"/>
          </p:cNvPicPr>
          <p:nvPr/>
        </p:nvPicPr>
        <p:blipFill rotWithShape="1">
          <a:blip r:embed="rId2">
            <a:extLst>
              <a:ext uri="{28A0092B-C50C-407E-A947-70E740481C1C}">
                <a14:useLocalDpi xmlns:a14="http://schemas.microsoft.com/office/drawing/2010/main" val="0"/>
              </a:ext>
            </a:extLst>
          </a:blip>
          <a:srcRect l="2283" t="1739" r="2174" b="2416"/>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312645DF-AAB2-4160-BC80-56320A1A48B8}"/>
              </a:ext>
            </a:extLst>
          </p:cNvPr>
          <p:cNvSpPr txBox="1"/>
          <p:nvPr/>
        </p:nvSpPr>
        <p:spPr>
          <a:xfrm>
            <a:off x="1497497" y="592646"/>
            <a:ext cx="9197006" cy="5755422"/>
          </a:xfrm>
          <a:prstGeom prst="rect">
            <a:avLst/>
          </a:prstGeom>
          <a:noFill/>
        </p:spPr>
        <p:txBody>
          <a:bodyPr wrap="square" rtlCol="0">
            <a:spAutoFit/>
          </a:bodyPr>
          <a:lstStyle/>
          <a:p>
            <a:pPr algn="l"/>
            <a:r>
              <a:rPr lang="es-MX" sz="1600" b="0" i="0" dirty="0">
                <a:solidFill>
                  <a:srgbClr val="666666"/>
                </a:solidFill>
                <a:effectLst/>
                <a:latin typeface="spinnaker"/>
              </a:rPr>
              <a:t>Había una vez dos hermanos que eran estupendos amigos y siempre jugaban juntos. Pero un día tuvieron una discusión tan grande por uno de sus juguetes, que decidieron que a partir de aquel día cada uno jugaría con sus cosas.</a:t>
            </a:r>
            <a:r>
              <a:rPr lang="es-MX" sz="1600" b="1" dirty="0">
                <a:solidFill>
                  <a:srgbClr val="666666"/>
                </a:solidFill>
                <a:latin typeface="spinnaker"/>
              </a:rPr>
              <a:t> </a:t>
            </a:r>
            <a:r>
              <a:rPr lang="es-MX" sz="1600" b="1" i="0" dirty="0">
                <a:solidFill>
                  <a:srgbClr val="666666"/>
                </a:solidFill>
                <a:effectLst/>
                <a:latin typeface="spinnaker"/>
              </a:rPr>
              <a:t>Como tenían tantas cosas y tantos juguetes</a:t>
            </a:r>
            <a:r>
              <a:rPr lang="es-MX" sz="1600" b="0" i="0" dirty="0">
                <a:solidFill>
                  <a:srgbClr val="666666"/>
                </a:solidFill>
                <a:effectLst/>
                <a:latin typeface="spinnaker"/>
              </a:rPr>
              <a:t>, se pusieron de acuerdo para dedicar el día siguiente a aclarar de quién era cada cosa. Así lo hicieron, haciendo cada uno un montón con sus cosas, pero cuando acabaron con los juguetes grandes, tocaron los juguetes pequeños, y como no les daba tiempo,</a:t>
            </a:r>
            <a:r>
              <a:rPr lang="es-MX" sz="1600" b="1" i="0" dirty="0">
                <a:solidFill>
                  <a:srgbClr val="666666"/>
                </a:solidFill>
                <a:effectLst/>
                <a:latin typeface="spinnaker"/>
              </a:rPr>
              <a:t> lo dejaron para el día siguiente</a:t>
            </a:r>
            <a:r>
              <a:rPr lang="es-MX" sz="1600" b="0" i="0" dirty="0">
                <a:solidFill>
                  <a:srgbClr val="666666"/>
                </a:solidFill>
                <a:effectLst/>
                <a:latin typeface="spinnaker"/>
              </a:rPr>
              <a:t>. Y al día siguiente sucedió lo mismo, porque empezaron a repartirse los lugares de la casa. Y lo mismo ocurrió un día tras otro, así que todo el tiempo andaban enfadados decidiendo quién tenía derecho a usar cada cosa que veían, ya fuera un animal,</a:t>
            </a:r>
            <a:r>
              <a:rPr lang="es-MX" sz="1600" b="1" i="0" dirty="0">
                <a:solidFill>
                  <a:srgbClr val="666666"/>
                </a:solidFill>
                <a:effectLst/>
                <a:latin typeface="spinnaker"/>
              </a:rPr>
              <a:t> un árbol o incluso una piedra</a:t>
            </a:r>
            <a:r>
              <a:rPr lang="es-MX" sz="1600" b="0" i="0" dirty="0">
                <a:solidFill>
                  <a:srgbClr val="666666"/>
                </a:solidFill>
                <a:effectLst/>
                <a:latin typeface="spinnaker"/>
              </a:rPr>
              <a:t>. Al final, habían acumulado dos verdaderas montañas de cosas ante sus casas.</a:t>
            </a:r>
          </a:p>
          <a:p>
            <a:pPr algn="l"/>
            <a:r>
              <a:rPr lang="es-MX" sz="1600" b="0" i="0" dirty="0">
                <a:solidFill>
                  <a:srgbClr val="666666"/>
                </a:solidFill>
                <a:effectLst/>
                <a:latin typeface="spinnaker"/>
              </a:rPr>
              <a:t>Con el paso de los años, no cambió nada: cada mañana se juntaban para dividirse en mundo entre discusiones.</a:t>
            </a:r>
            <a:r>
              <a:rPr lang="es-MX" sz="1600" b="1" i="0" dirty="0">
                <a:solidFill>
                  <a:srgbClr val="666666"/>
                </a:solidFill>
                <a:effectLst/>
                <a:latin typeface="spinnaker"/>
              </a:rPr>
              <a:t> Así se fueron haciendo viejecitos</a:t>
            </a:r>
            <a:r>
              <a:rPr lang="es-MX" sz="1600" b="0" i="0" dirty="0">
                <a:solidFill>
                  <a:srgbClr val="666666"/>
                </a:solidFill>
                <a:effectLst/>
                <a:latin typeface="spinnaker"/>
              </a:rPr>
              <a:t>, y todo el mundo los conocía como </a:t>
            </a:r>
            <a:r>
              <a:rPr lang="es-MX" sz="1600" b="0" i="1" dirty="0">
                <a:solidFill>
                  <a:srgbClr val="666666"/>
                </a:solidFill>
                <a:effectLst/>
                <a:latin typeface="spinnaker"/>
              </a:rPr>
              <a:t>los viejos gruñones</a:t>
            </a:r>
            <a:r>
              <a:rPr lang="es-MX" sz="1600" b="0" i="0" dirty="0">
                <a:solidFill>
                  <a:srgbClr val="666666"/>
                </a:solidFill>
                <a:effectLst/>
                <a:latin typeface="spinnaker"/>
              </a:rPr>
              <a:t>, porque siempre andaban enfadados y protestando, y nadie los había visto nunca sonreír.</a:t>
            </a:r>
            <a:br>
              <a:rPr lang="es-MX" sz="1600" b="1" i="0" dirty="0">
                <a:solidFill>
                  <a:srgbClr val="666666"/>
                </a:solidFill>
                <a:effectLst/>
                <a:latin typeface="spinnaker"/>
              </a:rPr>
            </a:br>
            <a:r>
              <a:rPr lang="es-MX" sz="1600" b="1" i="0" dirty="0">
                <a:solidFill>
                  <a:srgbClr val="666666"/>
                </a:solidFill>
                <a:effectLst/>
                <a:latin typeface="spinnaker"/>
              </a:rPr>
              <a:t>Hasta que una mañana se encontraron todas sus cosas totalmente mezcladas</a:t>
            </a:r>
            <a:r>
              <a:rPr lang="es-MX" sz="1600" b="0" i="0" dirty="0">
                <a:solidFill>
                  <a:srgbClr val="666666"/>
                </a:solidFill>
                <a:effectLst/>
                <a:latin typeface="spinnaker"/>
              </a:rPr>
              <a:t>. ¡Alguien había estado en sus montañas y lo había mezclado todo! ¡con lo que había costado sepáralo! Enfadadísimos,</a:t>
            </a:r>
            <a:r>
              <a:rPr lang="es-MX" sz="1600" b="1" i="0" dirty="0">
                <a:solidFill>
                  <a:srgbClr val="666666"/>
                </a:solidFill>
                <a:effectLst/>
                <a:latin typeface="spinnaker"/>
              </a:rPr>
              <a:t> se pusieron a buscar a los culpables</a:t>
            </a:r>
            <a:r>
              <a:rPr lang="es-MX" sz="1600" b="0" i="0" dirty="0">
                <a:solidFill>
                  <a:srgbClr val="666666"/>
                </a:solidFill>
                <a:effectLst/>
                <a:latin typeface="spinnaker"/>
              </a:rPr>
              <a:t>, y no tardaron en encontrar un par de niños jugando entre las montañas de cosas- Ambos estaban jugando juntos, tocándolo todo, sin importarles si mezclaban las cosas o no. Y se veían realmente felices, disfrutando a lo grande.</a:t>
            </a:r>
          </a:p>
          <a:p>
            <a:pPr algn="l"/>
            <a:r>
              <a:rPr lang="es-MX" sz="1600" b="1" i="0" dirty="0">
                <a:solidFill>
                  <a:srgbClr val="666666"/>
                </a:solidFill>
                <a:effectLst/>
                <a:latin typeface="spinnaker"/>
              </a:rPr>
              <a:t>Fue entonces, muchos, muchos años después, cuando los dos viejos gruñones se dieron cuenta de la tontería que habían hecho: ¡habían dejado de jugar toda la vida sólo para ver con qué iban a jugar! Y se sintieron muy tristes, por haber dejado pasar su vida enfadados y sin jugar; pero a la vez estaban contentos, porque se habían dado cuenta, y dedicaron ese día y todos los que les quedaron a jugar junto </a:t>
            </a:r>
          </a:p>
          <a:p>
            <a:pPr algn="l"/>
            <a:r>
              <a:rPr lang="es-MX" sz="1600" b="1" i="0" dirty="0">
                <a:solidFill>
                  <a:srgbClr val="666666"/>
                </a:solidFill>
                <a:effectLst/>
                <a:latin typeface="spinnaker"/>
              </a:rPr>
              <a:t>a aquellos dos niños, mezclándolo todo y compartiéndolo todo. Y hasta dejaron de llamarles gruñones,</a:t>
            </a:r>
          </a:p>
          <a:p>
            <a:pPr algn="l"/>
            <a:r>
              <a:rPr lang="es-MX" sz="1600" b="1" i="0" dirty="0">
                <a:solidFill>
                  <a:srgbClr val="666666"/>
                </a:solidFill>
                <a:effectLst/>
                <a:latin typeface="spinnaker"/>
              </a:rPr>
              <a:t> para llamarles </a:t>
            </a:r>
            <a:r>
              <a:rPr lang="es-MX" sz="1600" b="1" i="1" dirty="0">
                <a:solidFill>
                  <a:srgbClr val="666666"/>
                </a:solidFill>
                <a:effectLst/>
                <a:latin typeface="spinnaker"/>
              </a:rPr>
              <a:t>los locos juguetones</a:t>
            </a:r>
            <a:endParaRPr lang="es-MX" sz="1600" b="1" i="0" dirty="0">
              <a:solidFill>
                <a:srgbClr val="666666"/>
              </a:solidFill>
              <a:effectLst/>
              <a:latin typeface="spinnaker"/>
            </a:endParaRPr>
          </a:p>
        </p:txBody>
      </p:sp>
      <p:sp>
        <p:nvSpPr>
          <p:cNvPr id="6" name="CuadroTexto 5">
            <a:extLst>
              <a:ext uri="{FF2B5EF4-FFF2-40B4-BE49-F238E27FC236}">
                <a16:creationId xmlns:a16="http://schemas.microsoft.com/office/drawing/2014/main" id="{F19C9759-55AF-4AC9-A87B-4647E5D86B73}"/>
              </a:ext>
            </a:extLst>
          </p:cNvPr>
          <p:cNvSpPr txBox="1"/>
          <p:nvPr/>
        </p:nvSpPr>
        <p:spPr>
          <a:xfrm>
            <a:off x="4200939" y="0"/>
            <a:ext cx="4174436" cy="523220"/>
          </a:xfrm>
          <a:prstGeom prst="rect">
            <a:avLst/>
          </a:prstGeom>
          <a:noFill/>
        </p:spPr>
        <p:txBody>
          <a:bodyPr wrap="square" rtlCol="0">
            <a:spAutoFit/>
          </a:bodyPr>
          <a:lstStyle/>
          <a:p>
            <a:r>
              <a:rPr lang="es-MX" sz="2800" dirty="0"/>
              <a:t>“Los hermanos enfadados”</a:t>
            </a:r>
          </a:p>
        </p:txBody>
      </p:sp>
      <p:pic>
        <p:nvPicPr>
          <p:cNvPr id="16" name="Picture 2" descr="Index of /imagenes">
            <a:hlinkClick r:id="" action="ppaction://hlinkshowjump?jump=firstslide"/>
            <a:extLst>
              <a:ext uri="{FF2B5EF4-FFF2-40B4-BE49-F238E27FC236}">
                <a16:creationId xmlns:a16="http://schemas.microsoft.com/office/drawing/2014/main" id="{C7CB9935-BE26-44DD-9A93-B425945D4FF8}"/>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8313" y="6075782"/>
            <a:ext cx="1325217" cy="684600"/>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7A74D744-842D-4578-BC03-B64C9CBBA658}"/>
              </a:ext>
            </a:extLst>
          </p:cNvPr>
          <p:cNvSpPr txBox="1"/>
          <p:nvPr/>
        </p:nvSpPr>
        <p:spPr>
          <a:xfrm>
            <a:off x="10734261" y="4457988"/>
            <a:ext cx="1272208" cy="369332"/>
          </a:xfrm>
          <a:prstGeom prst="rect">
            <a:avLst/>
          </a:prstGeom>
          <a:noFill/>
        </p:spPr>
        <p:txBody>
          <a:bodyPr wrap="square" rtlCol="0">
            <a:spAutoFit/>
          </a:bodyPr>
          <a:lstStyle/>
          <a:p>
            <a:r>
              <a:rPr lang="es-MX" dirty="0">
                <a:solidFill>
                  <a:srgbClr val="080DDC"/>
                </a:solidFill>
              </a:rPr>
              <a:t>Ir al video</a:t>
            </a:r>
          </a:p>
        </p:txBody>
      </p:sp>
      <p:cxnSp>
        <p:nvCxnSpPr>
          <p:cNvPr id="15" name="Conector recto de flecha 14">
            <a:extLst>
              <a:ext uri="{FF2B5EF4-FFF2-40B4-BE49-F238E27FC236}">
                <a16:creationId xmlns:a16="http://schemas.microsoft.com/office/drawing/2014/main" id="{C4A3CFAC-F4B7-4EBD-BFAC-D3EC079E1A52}"/>
              </a:ext>
            </a:extLst>
          </p:cNvPr>
          <p:cNvCxnSpPr>
            <a:cxnSpLocks/>
          </p:cNvCxnSpPr>
          <p:nvPr/>
        </p:nvCxnSpPr>
        <p:spPr>
          <a:xfrm>
            <a:off x="11357111" y="4827320"/>
            <a:ext cx="0" cy="26151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415D3516-6022-4304-ACA6-FC063BC3106E}"/>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0643637" y="2152894"/>
            <a:ext cx="1506567" cy="1548940"/>
          </a:xfrm>
          <a:prstGeom prst="rect">
            <a:avLst/>
          </a:prstGeom>
        </p:spPr>
      </p:pic>
      <p:pic>
        <p:nvPicPr>
          <p:cNvPr id="4" name="Imagen 3">
            <a:hlinkClick r:id="rId5"/>
            <a:extLst>
              <a:ext uri="{FF2B5EF4-FFF2-40B4-BE49-F238E27FC236}">
                <a16:creationId xmlns:a16="http://schemas.microsoft.com/office/drawing/2014/main" id="{E1AF0B48-9971-4E00-8D0A-8A7806280E1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3843" r="13369"/>
          <a:stretch/>
        </p:blipFill>
        <p:spPr>
          <a:xfrm>
            <a:off x="10482470" y="5255676"/>
            <a:ext cx="1709529" cy="15489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076065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D9B413C1-BF8C-4033-A606-6B3CB8D3B411}"/>
              </a:ext>
            </a:extLst>
          </p:cNvPr>
          <p:cNvPicPr>
            <a:picLocks noChangeAspect="1"/>
          </p:cNvPicPr>
          <p:nvPr/>
        </p:nvPicPr>
        <p:blipFill rotWithShape="1">
          <a:blip r:embed="rId2">
            <a:extLst>
              <a:ext uri="{28A0092B-C50C-407E-A947-70E740481C1C}">
                <a14:useLocalDpi xmlns:a14="http://schemas.microsoft.com/office/drawing/2010/main" val="0"/>
              </a:ext>
            </a:extLst>
          </a:blip>
          <a:srcRect l="2283" t="1739" r="2174" b="2416"/>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312645DF-AAB2-4160-BC80-56320A1A48B8}"/>
              </a:ext>
            </a:extLst>
          </p:cNvPr>
          <p:cNvSpPr txBox="1"/>
          <p:nvPr/>
        </p:nvSpPr>
        <p:spPr>
          <a:xfrm>
            <a:off x="1497497" y="592646"/>
            <a:ext cx="9197006" cy="5509200"/>
          </a:xfrm>
          <a:prstGeom prst="rect">
            <a:avLst/>
          </a:prstGeom>
          <a:noFill/>
        </p:spPr>
        <p:txBody>
          <a:bodyPr wrap="square" rtlCol="0">
            <a:spAutoFit/>
          </a:bodyPr>
          <a:lstStyle/>
          <a:p>
            <a:pPr algn="l"/>
            <a:r>
              <a:rPr lang="es-MX" sz="1600" b="1" i="0">
                <a:solidFill>
                  <a:srgbClr val="666666"/>
                </a:solidFill>
                <a:effectLst/>
                <a:latin typeface="spinnaker"/>
              </a:rPr>
              <a:t>Estaba una noche el erizo mirando al cielo con su telescopio, cuando le pareció ver pasar una nave espacial volando hacia la luna. Cuando consiguió enfocarla, descubrió que se trataba de la nave de un pobre marciano que había tenido un accidente y había aterrizado en la luna, y que no podría salir de allí sin ayuda.</a:t>
            </a:r>
            <a:br>
              <a:rPr lang="es-MX" sz="1600"/>
            </a:br>
            <a:r>
              <a:rPr lang="es-MX" sz="1600" b="1" i="0">
                <a:solidFill>
                  <a:srgbClr val="666666"/>
                </a:solidFill>
                <a:effectLst/>
                <a:latin typeface="spinnaker"/>
              </a:rPr>
              <a:t>El erizo se dio cuenta de que seguro que era él el único que podría haberlo visto, así que decidió tratar de salvarle, y llamó a algunos animales para que le ayudasen. Como no se les ocurría nada, llamaron a otros, y a otros, y al final prácticamente todos los animales del bosque estaban allí.</a:t>
            </a:r>
            <a:br>
              <a:rPr lang="es-MX" sz="1600"/>
            </a:br>
            <a:r>
              <a:rPr lang="es-MX" sz="1600" b="1" i="0">
                <a:solidFill>
                  <a:srgbClr val="666666"/>
                </a:solidFill>
                <a:effectLst/>
                <a:latin typeface="spinnaker"/>
              </a:rPr>
              <a:t>Entonces se les ocurrió hacer una gran montaña, unos subidos encima de otros, hasta llegar a la luna. Aquello fue muy difícil, y todos terminaron con algún dedo en el ojo, un pisotón en la oreja y numerosos golpes en la cabeza, pero finalmente consiguieron llegar a la luna y rescatar al marciano. Desgraciadamente, cuando estaban bajando por la gran torre de animales, el oso no pudo evitar estornudar, pues era alérgico al polvo de luna, y toda la torre se vino abajo con gran estruendo de aullidos, rugidos y otros lamentos de los animales.</a:t>
            </a:r>
            <a:br>
              <a:rPr lang="es-MX" sz="1600" b="1" i="0">
                <a:solidFill>
                  <a:srgbClr val="666666"/>
                </a:solidFill>
                <a:effectLst/>
                <a:latin typeface="spinnaker"/>
              </a:rPr>
            </a:br>
            <a:r>
              <a:rPr lang="es-MX" sz="1600" b="1" i="0">
                <a:solidFill>
                  <a:srgbClr val="666666"/>
                </a:solidFill>
                <a:effectLst/>
                <a:latin typeface="spinnaker"/>
              </a:rPr>
              <a:t>Al ver todo aquel estruendo, con todos los animales doliéndose por todas partes, el marciano pensó que se enfadarían muchísimo con él, porque todo aquello había sido por su culpa. Pero fue justo al revés: según se fueron recuperando de la caída, todos los animales saltaban y daban palmas de alegría, felices por haber conseguido entre todos algo tan difícil, y durante todo aquel día celebraron una gran fiesta juntos.</a:t>
            </a:r>
            <a:br>
              <a:rPr lang="es-MX" sz="1600"/>
            </a:br>
            <a:r>
              <a:rPr lang="es-MX" sz="1600" b="1" i="0">
                <a:solidFill>
                  <a:srgbClr val="666666"/>
                </a:solidFill>
                <a:effectLst/>
                <a:latin typeface="spinnaker"/>
              </a:rPr>
              <a:t>El marciano anotó todas estas cosas, y cuando volvió a su planeta dejó a todos boquiabiertos con lo que le había pasado. Y así fue como aquellos sencillos y voluntariosos animales enseñaron a los marcianos la importancia del trabajo en equipo y de la alegría, y desde entonces, ya no hacen naves de un solo pasajero, sino que van en grupos dispuestos siempre a ayudarse y sacrificarse unos por otros en cuanto sea necesario.</a:t>
            </a:r>
            <a:endParaRPr lang="es-MX" sz="1600" b="0" i="0" dirty="0">
              <a:solidFill>
                <a:srgbClr val="666666"/>
              </a:solidFill>
              <a:effectLst/>
              <a:latin typeface="spinnaker"/>
            </a:endParaRPr>
          </a:p>
        </p:txBody>
      </p:sp>
      <p:sp>
        <p:nvSpPr>
          <p:cNvPr id="6" name="CuadroTexto 5">
            <a:extLst>
              <a:ext uri="{FF2B5EF4-FFF2-40B4-BE49-F238E27FC236}">
                <a16:creationId xmlns:a16="http://schemas.microsoft.com/office/drawing/2014/main" id="{F19C9759-55AF-4AC9-A87B-4647E5D86B73}"/>
              </a:ext>
            </a:extLst>
          </p:cNvPr>
          <p:cNvSpPr txBox="1"/>
          <p:nvPr/>
        </p:nvSpPr>
        <p:spPr>
          <a:xfrm>
            <a:off x="4200939" y="0"/>
            <a:ext cx="4174436" cy="523220"/>
          </a:xfrm>
          <a:prstGeom prst="rect">
            <a:avLst/>
          </a:prstGeom>
          <a:noFill/>
        </p:spPr>
        <p:txBody>
          <a:bodyPr wrap="square" rtlCol="0">
            <a:spAutoFit/>
          </a:bodyPr>
          <a:lstStyle/>
          <a:p>
            <a:r>
              <a:rPr lang="es-MX" sz="2800" dirty="0"/>
              <a:t>“El marciano accidentado”</a:t>
            </a:r>
          </a:p>
        </p:txBody>
      </p:sp>
      <p:pic>
        <p:nvPicPr>
          <p:cNvPr id="16" name="Picture 2" descr="Index of /imagenes">
            <a:hlinkClick r:id="" action="ppaction://hlinkshowjump?jump=firstslide"/>
            <a:extLst>
              <a:ext uri="{FF2B5EF4-FFF2-40B4-BE49-F238E27FC236}">
                <a16:creationId xmlns:a16="http://schemas.microsoft.com/office/drawing/2014/main" id="{C7CB9935-BE26-44DD-9A93-B425945D4FF8}"/>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8313" y="6075782"/>
            <a:ext cx="1325217" cy="684600"/>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7A74D744-842D-4578-BC03-B64C9CBBA658}"/>
              </a:ext>
            </a:extLst>
          </p:cNvPr>
          <p:cNvSpPr txBox="1"/>
          <p:nvPr/>
        </p:nvSpPr>
        <p:spPr>
          <a:xfrm>
            <a:off x="10734261" y="4457988"/>
            <a:ext cx="1272208" cy="369332"/>
          </a:xfrm>
          <a:prstGeom prst="rect">
            <a:avLst/>
          </a:prstGeom>
          <a:noFill/>
        </p:spPr>
        <p:txBody>
          <a:bodyPr wrap="square" rtlCol="0">
            <a:spAutoFit/>
          </a:bodyPr>
          <a:lstStyle/>
          <a:p>
            <a:r>
              <a:rPr lang="es-MX" dirty="0">
                <a:solidFill>
                  <a:srgbClr val="080DDC"/>
                </a:solidFill>
              </a:rPr>
              <a:t>Ir al video</a:t>
            </a:r>
          </a:p>
        </p:txBody>
      </p:sp>
      <p:cxnSp>
        <p:nvCxnSpPr>
          <p:cNvPr id="15" name="Conector recto de flecha 14">
            <a:extLst>
              <a:ext uri="{FF2B5EF4-FFF2-40B4-BE49-F238E27FC236}">
                <a16:creationId xmlns:a16="http://schemas.microsoft.com/office/drawing/2014/main" id="{C4A3CFAC-F4B7-4EBD-BFAC-D3EC079E1A52}"/>
              </a:ext>
            </a:extLst>
          </p:cNvPr>
          <p:cNvCxnSpPr>
            <a:cxnSpLocks/>
          </p:cNvCxnSpPr>
          <p:nvPr/>
        </p:nvCxnSpPr>
        <p:spPr>
          <a:xfrm>
            <a:off x="11357111" y="4827320"/>
            <a:ext cx="0" cy="26151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415D3516-6022-4304-ACA6-FC063BC3106E}"/>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0603827" y="1759227"/>
            <a:ext cx="1506567" cy="1636643"/>
          </a:xfrm>
          <a:prstGeom prst="rect">
            <a:avLst/>
          </a:prstGeom>
        </p:spPr>
      </p:pic>
      <p:pic>
        <p:nvPicPr>
          <p:cNvPr id="3" name="Imagen 2">
            <a:hlinkClick r:id="rId5"/>
            <a:extLst>
              <a:ext uri="{FF2B5EF4-FFF2-40B4-BE49-F238E27FC236}">
                <a16:creationId xmlns:a16="http://schemas.microsoft.com/office/drawing/2014/main" id="{60DB3C80-0A6D-42FB-BAA8-2C940FC550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75997" y="5155096"/>
            <a:ext cx="1816003" cy="16366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822777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1147</TotalTime>
  <Words>2225</Words>
  <Application>Microsoft Office PowerPoint</Application>
  <PresentationFormat>Panorámica</PresentationFormat>
  <Paragraphs>39</Paragraphs>
  <Slides>7</Slides>
  <Notes>0</Notes>
  <HiddenSlides>0</HiddenSlides>
  <MMClips>1</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vt:i4>
      </vt:variant>
    </vt:vector>
  </HeadingPairs>
  <TitlesOfParts>
    <vt:vector size="14" baseType="lpstr">
      <vt:lpstr>Arial</vt:lpstr>
      <vt:lpstr>Calibri</vt:lpstr>
      <vt:lpstr>Calibri Light</vt:lpstr>
      <vt:lpstr>Century Gothic</vt:lpstr>
      <vt:lpstr>Curlz MT</vt:lpstr>
      <vt:lpstr>spinnaker</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victor tisnado</dc:creator>
  <cp:lastModifiedBy>victor tisnado</cp:lastModifiedBy>
  <cp:revision>110</cp:revision>
  <dcterms:created xsi:type="dcterms:W3CDTF">2020-09-09T12:03:18Z</dcterms:created>
  <dcterms:modified xsi:type="dcterms:W3CDTF">2021-01-30T22:44:54Z</dcterms:modified>
</cp:coreProperties>
</file>