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E3CA2-E515-4DEC-8197-377CA90A55D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254D568-BEA6-4677-BC4E-FB7C7AED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174C60C-DFFA-4371-BA45-946B122CD519}"/>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5" name="Marcador de pie de página 4">
            <a:extLst>
              <a:ext uri="{FF2B5EF4-FFF2-40B4-BE49-F238E27FC236}">
                <a16:creationId xmlns:a16="http://schemas.microsoft.com/office/drawing/2014/main" id="{C69FC714-0C7C-4A3E-A67E-4E2118D04DB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6D575BB-418F-4A01-9539-5BC448E876C4}"/>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115733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A5438-3EB7-4DCA-AF2E-156C9279489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3C5B771-4A37-4ED8-8B35-1CE9D257796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C6BD58A-D605-4FAD-AEA1-7E7E33C27E6B}"/>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5" name="Marcador de pie de página 4">
            <a:extLst>
              <a:ext uri="{FF2B5EF4-FFF2-40B4-BE49-F238E27FC236}">
                <a16:creationId xmlns:a16="http://schemas.microsoft.com/office/drawing/2014/main" id="{9DF1B6BC-1AA1-4391-BE84-BECF4C3A753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8456A46-C6E3-4990-8434-6DA48390A515}"/>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319594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02AE757-DB02-4482-BCF0-B628C74D5E1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8F4A7A8-1AD0-4C47-84AC-A28FC06773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6164271-8FAC-4DE8-8721-240E5AD74C77}"/>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5" name="Marcador de pie de página 4">
            <a:extLst>
              <a:ext uri="{FF2B5EF4-FFF2-40B4-BE49-F238E27FC236}">
                <a16:creationId xmlns:a16="http://schemas.microsoft.com/office/drawing/2014/main" id="{0CB639E5-DC96-42AE-ABB1-A17AF6821C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0B4B2D0-64A2-4FD1-AE7F-CAF00B6A9B05}"/>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241088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63909-415A-478D-AB31-0F633A7D1D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3B20552-C8A8-4A09-AA16-C0D8E04E2BA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2F17E1A-41D6-4315-85AD-6BBA7A3A5F4A}"/>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5" name="Marcador de pie de página 4">
            <a:extLst>
              <a:ext uri="{FF2B5EF4-FFF2-40B4-BE49-F238E27FC236}">
                <a16:creationId xmlns:a16="http://schemas.microsoft.com/office/drawing/2014/main" id="{8E4EB660-E25E-4D9C-B57F-D46530B2FB4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6ECE9E-F2A1-4136-A0CB-AE82B416E8B0}"/>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394046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ED8D2-23F4-46D9-958B-5B89576AA9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A04F6D5-21FC-4FFF-9B25-95CFA98DF4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06046D4-1C97-4F90-A12E-D8385796E8D3}"/>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5" name="Marcador de pie de página 4">
            <a:extLst>
              <a:ext uri="{FF2B5EF4-FFF2-40B4-BE49-F238E27FC236}">
                <a16:creationId xmlns:a16="http://schemas.microsoft.com/office/drawing/2014/main" id="{1373CC96-D7BA-435C-8F9C-54CF0B78E6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1A509FC-6DF1-4ADE-9107-B4AF3913B212}"/>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360334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1819E-F4CC-4CF9-858C-21AB32D2F74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ECB0619-D951-4F2C-AA3F-9A4F730AA0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CB5D801-1A19-4C6C-9628-E827661DF9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F22E50F-9560-42A2-95E9-3C0C1CB83530}"/>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6" name="Marcador de pie de página 5">
            <a:extLst>
              <a:ext uri="{FF2B5EF4-FFF2-40B4-BE49-F238E27FC236}">
                <a16:creationId xmlns:a16="http://schemas.microsoft.com/office/drawing/2014/main" id="{3B8DF847-1F34-4FD0-9A07-6B306D472B0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075CA6-5A34-4A3F-83DD-71BBD6069E47}"/>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101524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68DF6-9D0F-4D58-8134-ACA8D0F13D7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E9BB133-6B50-4A50-B008-E7A0EE11C6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7BC940-7FAD-4CD6-ABDA-E4669C75CB9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1D1B8DC-3EDB-4C87-A062-E38E206B5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FD6B7F1-CA94-47E7-B18B-8A65FA08C56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08F5DD1-6C66-4755-A085-7A1E4FFECA20}"/>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8" name="Marcador de pie de página 7">
            <a:extLst>
              <a:ext uri="{FF2B5EF4-FFF2-40B4-BE49-F238E27FC236}">
                <a16:creationId xmlns:a16="http://schemas.microsoft.com/office/drawing/2014/main" id="{552A3BA0-A783-4200-ADB7-7CA015EC0F8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631907F-DEF3-478F-B138-46F0E2CA6E90}"/>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9188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5215B-8EA1-4DE1-BAB8-DB3D3CAB116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47AFD1A4-9E43-4A53-95FA-3D3A1CC4E801}"/>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4" name="Marcador de pie de página 3">
            <a:extLst>
              <a:ext uri="{FF2B5EF4-FFF2-40B4-BE49-F238E27FC236}">
                <a16:creationId xmlns:a16="http://schemas.microsoft.com/office/drawing/2014/main" id="{1E5D5A21-2AD0-4EDE-BE4A-B6D166F14B4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506A7AB-77DA-48F0-AE3D-3AB5BA47B3B1}"/>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278945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9397D1-EEA3-4CED-86A0-D48769D0FDCD}"/>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3" name="Marcador de pie de página 2">
            <a:extLst>
              <a:ext uri="{FF2B5EF4-FFF2-40B4-BE49-F238E27FC236}">
                <a16:creationId xmlns:a16="http://schemas.microsoft.com/office/drawing/2014/main" id="{3BA4DC5A-854E-4961-A69F-DDD94580779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AB7AD66-9543-49EB-B382-AEC7D3B85452}"/>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30423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B3311-5662-40B8-BE75-798D7CE542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540688C-9E4D-4AC0-A342-4FE6DF852F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406E5AC-B6A6-4CF9-8D36-C9A1EAAFE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852F-68AB-440D-8292-0DFAFA5B0E60}"/>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6" name="Marcador de pie de página 5">
            <a:extLst>
              <a:ext uri="{FF2B5EF4-FFF2-40B4-BE49-F238E27FC236}">
                <a16:creationId xmlns:a16="http://schemas.microsoft.com/office/drawing/2014/main" id="{D9F3D6EE-8F1C-455A-BB9F-F8C4DA6F107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9921E5E-D646-405B-AD6E-F2212245958D}"/>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328756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6107B7-8FF1-46E8-8716-6BDBC91F4A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F899954-1C3F-43D2-BFFB-AA36F5842A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3A85F7D-72C8-4EA4-A923-333063811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46A2CF-0601-41B4-BED6-21BCC559C34C}"/>
              </a:ext>
            </a:extLst>
          </p:cNvPr>
          <p:cNvSpPr>
            <a:spLocks noGrp="1"/>
          </p:cNvSpPr>
          <p:nvPr>
            <p:ph type="dt" sz="half" idx="10"/>
          </p:nvPr>
        </p:nvSpPr>
        <p:spPr/>
        <p:txBody>
          <a:bodyPr/>
          <a:lstStyle/>
          <a:p>
            <a:fld id="{B2A961D3-154D-4C23-B5E7-CC3009FD92C5}" type="datetimeFigureOut">
              <a:rPr lang="es-MX" smtClean="0"/>
              <a:t>25/03/2021</a:t>
            </a:fld>
            <a:endParaRPr lang="es-MX"/>
          </a:p>
        </p:txBody>
      </p:sp>
      <p:sp>
        <p:nvSpPr>
          <p:cNvPr id="6" name="Marcador de pie de página 5">
            <a:extLst>
              <a:ext uri="{FF2B5EF4-FFF2-40B4-BE49-F238E27FC236}">
                <a16:creationId xmlns:a16="http://schemas.microsoft.com/office/drawing/2014/main" id="{782316E6-E131-47CD-9683-328FDAFC876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B103DB1-AA9D-4A58-BBBA-700E9ADEEA78}"/>
              </a:ext>
            </a:extLst>
          </p:cNvPr>
          <p:cNvSpPr>
            <a:spLocks noGrp="1"/>
          </p:cNvSpPr>
          <p:nvPr>
            <p:ph type="sldNum" sz="quarter" idx="12"/>
          </p:nvPr>
        </p:nvSpPr>
        <p:spPr/>
        <p:txBody>
          <a:bodyPr/>
          <a:lstStyle/>
          <a:p>
            <a:fld id="{D564E8A2-7D10-4FD9-B59F-AC233015B4BD}" type="slidenum">
              <a:rPr lang="es-MX" smtClean="0"/>
              <a:t>‹Nº›</a:t>
            </a:fld>
            <a:endParaRPr lang="es-MX"/>
          </a:p>
        </p:txBody>
      </p:sp>
    </p:spTree>
    <p:extLst>
      <p:ext uri="{BB962C8B-B14F-4D97-AF65-F5344CB8AC3E}">
        <p14:creationId xmlns:p14="http://schemas.microsoft.com/office/powerpoint/2010/main" val="184001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C8F5A4-8C3B-4E31-819B-4194410AE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5003EF-831D-4318-A673-9B9617779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135CFDF-04F9-4EBE-89B7-8D2F5DD28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961D3-154D-4C23-B5E7-CC3009FD92C5}" type="datetimeFigureOut">
              <a:rPr lang="es-MX" smtClean="0"/>
              <a:t>25/03/2021</a:t>
            </a:fld>
            <a:endParaRPr lang="es-MX"/>
          </a:p>
        </p:txBody>
      </p:sp>
      <p:sp>
        <p:nvSpPr>
          <p:cNvPr id="5" name="Marcador de pie de página 4">
            <a:extLst>
              <a:ext uri="{FF2B5EF4-FFF2-40B4-BE49-F238E27FC236}">
                <a16:creationId xmlns:a16="http://schemas.microsoft.com/office/drawing/2014/main" id="{75AE3626-74A0-4E82-B7E7-F964581D8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71E6C7B-D5D8-4E04-BCF7-7EA5E96EF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4E8A2-7D10-4FD9-B59F-AC233015B4BD}" type="slidenum">
              <a:rPr lang="es-MX" smtClean="0"/>
              <a:t>‹Nº›</a:t>
            </a:fld>
            <a:endParaRPr lang="es-MX"/>
          </a:p>
        </p:txBody>
      </p:sp>
    </p:spTree>
    <p:extLst>
      <p:ext uri="{BB962C8B-B14F-4D97-AF65-F5344CB8AC3E}">
        <p14:creationId xmlns:p14="http://schemas.microsoft.com/office/powerpoint/2010/main" val="360152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6.xml"/><Relationship Id="rId1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3.png"/><Relationship Id="rId12" Type="http://schemas.openxmlformats.org/officeDocument/2006/relationships/image" Target="../media/image5.png"/><Relationship Id="rId17" Type="http://schemas.openxmlformats.org/officeDocument/2006/relationships/image" Target="../media/image7.png"/><Relationship Id="rId2" Type="http://schemas.openxmlformats.org/officeDocument/2006/relationships/audio" Target="../media/media1.mp3"/><Relationship Id="rId16" Type="http://schemas.openxmlformats.org/officeDocument/2006/relationships/slide" Target="slide3.xml"/><Relationship Id="rId20" Type="http://schemas.openxmlformats.org/officeDocument/2006/relationships/image" Target="../media/image10.png"/><Relationship Id="rId1" Type="http://schemas.microsoft.com/office/2007/relationships/media" Target="../media/media1.mp3"/><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image" Target="../media/image2.jpg"/><Relationship Id="rId15" Type="http://schemas.microsoft.com/office/2007/relationships/hdphoto" Target="../media/hdphoto2.wdp"/><Relationship Id="rId10" Type="http://schemas.microsoft.com/office/2007/relationships/hdphoto" Target="../media/hdphoto1.wdp"/><Relationship Id="rId19" Type="http://schemas.openxmlformats.org/officeDocument/2006/relationships/image" Target="../media/image9.gif"/><Relationship Id="rId4" Type="http://schemas.openxmlformats.org/officeDocument/2006/relationships/image" Target="../media/image1.jpeg"/><Relationship Id="rId9" Type="http://schemas.openxmlformats.org/officeDocument/2006/relationships/image" Target="../media/image4.pn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7.xml"/><Relationship Id="rId7" Type="http://schemas.openxmlformats.org/officeDocument/2006/relationships/hyperlink" Target="https://youtu.be/xTVuVK8k0ig"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jpg"/><Relationship Id="rId11" Type="http://schemas.openxmlformats.org/officeDocument/2006/relationships/image" Target="../media/image8.png"/><Relationship Id="rId5" Type="http://schemas.openxmlformats.org/officeDocument/2006/relationships/hyperlink" Target="https://youtu.be/CXSA0MxV4h0" TargetMode="External"/><Relationship Id="rId10" Type="http://schemas.openxmlformats.org/officeDocument/2006/relationships/image" Target="../media/image14.gif"/><Relationship Id="rId4" Type="http://schemas.openxmlformats.org/officeDocument/2006/relationships/image" Target="../media/image11.jpg"/><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hyperlink" Target="https://youtu.be/JN-DHK2H_-I" TargetMode="External"/><Relationship Id="rId12" Type="http://schemas.openxmlformats.org/officeDocument/2006/relationships/image" Target="../media/image14.gi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gif"/><Relationship Id="rId11" Type="http://schemas.openxmlformats.org/officeDocument/2006/relationships/slide" Target="slide1.xml"/><Relationship Id="rId5" Type="http://schemas.openxmlformats.org/officeDocument/2006/relationships/hyperlink" Target="https://youtu.be/TXRF1VUd9mg" TargetMode="External"/><Relationship Id="rId10" Type="http://schemas.openxmlformats.org/officeDocument/2006/relationships/image" Target="../media/image18.jpg"/><Relationship Id="rId4" Type="http://schemas.openxmlformats.org/officeDocument/2006/relationships/image" Target="../media/image15.jpg"/><Relationship Id="rId9" Type="http://schemas.openxmlformats.org/officeDocument/2006/relationships/hyperlink" Target="https://youtu.be/9IhHou-5S_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slideLayout" Target="../slideLayouts/slideLayout7.xml"/><Relationship Id="rId7" Type="http://schemas.openxmlformats.org/officeDocument/2006/relationships/hyperlink" Target="https://youtu.be/c-E2cRaVmY4"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gif"/><Relationship Id="rId11" Type="http://schemas.openxmlformats.org/officeDocument/2006/relationships/image" Target="../media/image8.png"/><Relationship Id="rId5" Type="http://schemas.openxmlformats.org/officeDocument/2006/relationships/hyperlink" Target="https://youtu.be/qNEO0fnN28k" TargetMode="External"/><Relationship Id="rId10" Type="http://schemas.openxmlformats.org/officeDocument/2006/relationships/image" Target="../media/image21.png"/><Relationship Id="rId4" Type="http://schemas.openxmlformats.org/officeDocument/2006/relationships/image" Target="../media/image11.jp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slideLayout" Target="../slideLayouts/slideLayout7.xml"/><Relationship Id="rId7" Type="http://schemas.openxmlformats.org/officeDocument/2006/relationships/hyperlink" Target="https://youtu.be/4G_7i04AChw"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2.gif"/><Relationship Id="rId11" Type="http://schemas.openxmlformats.org/officeDocument/2006/relationships/image" Target="../media/image8.png"/><Relationship Id="rId5" Type="http://schemas.openxmlformats.org/officeDocument/2006/relationships/hyperlink" Target="https://youtu.be/w88PyzeS9CA" TargetMode="External"/><Relationship Id="rId10" Type="http://schemas.openxmlformats.org/officeDocument/2006/relationships/image" Target="../media/image14.gif"/><Relationship Id="rId4" Type="http://schemas.openxmlformats.org/officeDocument/2006/relationships/image" Target="../media/image11.jpg"/><Relationship Id="rId9"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hyperlink" Target="https://youtu.be/-i1CG9KLwHc" TargetMode="External"/><Relationship Id="rId3" Type="http://schemas.openxmlformats.org/officeDocument/2006/relationships/slideLayout" Target="../slideLayouts/slideLayout7.xml"/><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11" Type="http://schemas.openxmlformats.org/officeDocument/2006/relationships/image" Target="../media/image14.gif"/><Relationship Id="rId5" Type="http://schemas.openxmlformats.org/officeDocument/2006/relationships/hyperlink" Target="https://youtu.be/9_gI5gYyrpI" TargetMode="External"/><Relationship Id="rId10" Type="http://schemas.openxmlformats.org/officeDocument/2006/relationships/slide" Target="slide1.xml"/><Relationship Id="rId4" Type="http://schemas.openxmlformats.org/officeDocument/2006/relationships/image" Target="../media/image24.jp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7.xml"/><Relationship Id="rId7" Type="http://schemas.openxmlformats.org/officeDocument/2006/relationships/hyperlink" Target="https://youtu.be/b8X1Gnr0b68"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youtu.be/8mmW9Nuu78U" TargetMode="External"/><Relationship Id="rId10" Type="http://schemas.openxmlformats.org/officeDocument/2006/relationships/image" Target="../media/image14.gif"/><Relationship Id="rId4" Type="http://schemas.openxmlformats.org/officeDocument/2006/relationships/image" Target="../media/image11.jpg"/><Relationship Id="rId9"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89BCD8-5DBD-4DF1-9050-69C57E375D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8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3ECE163-0396-4949-B468-6612BE0A847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236" r="5109" b="19369"/>
          <a:stretch/>
        </p:blipFill>
        <p:spPr>
          <a:xfrm>
            <a:off x="1656432" y="1249946"/>
            <a:ext cx="10177670" cy="5479774"/>
          </a:xfrm>
          <a:prstGeom prst="rect">
            <a:avLst/>
          </a:prstGeom>
        </p:spPr>
      </p:pic>
      <p:sp>
        <p:nvSpPr>
          <p:cNvPr id="8" name="CuadroTexto 7">
            <a:extLst>
              <a:ext uri="{FF2B5EF4-FFF2-40B4-BE49-F238E27FC236}">
                <a16:creationId xmlns:a16="http://schemas.microsoft.com/office/drawing/2014/main" id="{7E36B415-0F33-4829-ADE1-F71D3DBC92D7}"/>
              </a:ext>
            </a:extLst>
          </p:cNvPr>
          <p:cNvSpPr txBox="1"/>
          <p:nvPr/>
        </p:nvSpPr>
        <p:spPr>
          <a:xfrm rot="20941147">
            <a:off x="816837" y="440931"/>
            <a:ext cx="3757573" cy="584775"/>
          </a:xfrm>
          <a:prstGeom prst="rect">
            <a:avLst/>
          </a:prstGeom>
          <a:noFill/>
        </p:spPr>
        <p:txBody>
          <a:bodyPr wrap="square" rtlCol="0">
            <a:spAutoFit/>
          </a:bodyPr>
          <a:lstStyle/>
          <a:p>
            <a:r>
              <a:rPr lang="es-MX" sz="3200" dirty="0">
                <a:latin typeface="Broadway" panose="04040905080B02020502" pitchFamily="82" charset="0"/>
              </a:rPr>
              <a:t>Mi aula virtual</a:t>
            </a:r>
          </a:p>
        </p:txBody>
      </p:sp>
      <p:sp>
        <p:nvSpPr>
          <p:cNvPr id="9" name="CuadroTexto 8">
            <a:extLst>
              <a:ext uri="{FF2B5EF4-FFF2-40B4-BE49-F238E27FC236}">
                <a16:creationId xmlns:a16="http://schemas.microsoft.com/office/drawing/2014/main" id="{585CE3B9-97B7-4DCD-845D-781E27B95D5F}"/>
              </a:ext>
            </a:extLst>
          </p:cNvPr>
          <p:cNvSpPr txBox="1"/>
          <p:nvPr/>
        </p:nvSpPr>
        <p:spPr>
          <a:xfrm rot="20781162">
            <a:off x="2069561" y="608872"/>
            <a:ext cx="2941982" cy="923330"/>
          </a:xfrm>
          <a:prstGeom prst="rect">
            <a:avLst/>
          </a:prstGeom>
          <a:noFill/>
        </p:spPr>
        <p:txBody>
          <a:bodyPr wrap="square" rtlCol="0">
            <a:spAutoFit/>
          </a:bodyPr>
          <a:lstStyle/>
          <a:p>
            <a:r>
              <a:rPr lang="es-MX" sz="5400" dirty="0">
                <a:solidFill>
                  <a:srgbClr val="00FF00"/>
                </a:solidFill>
                <a:latin typeface="Modern Love" panose="04090805081005020601" pitchFamily="82" charset="0"/>
              </a:rPr>
              <a:t>marzo</a:t>
            </a:r>
          </a:p>
        </p:txBody>
      </p:sp>
      <p:sp>
        <p:nvSpPr>
          <p:cNvPr id="10" name="CuadroTexto 9">
            <a:extLst>
              <a:ext uri="{FF2B5EF4-FFF2-40B4-BE49-F238E27FC236}">
                <a16:creationId xmlns:a16="http://schemas.microsoft.com/office/drawing/2014/main" id="{B6ED7C37-A8F2-4CD8-8E16-7C8A68091149}"/>
              </a:ext>
            </a:extLst>
          </p:cNvPr>
          <p:cNvSpPr txBox="1"/>
          <p:nvPr/>
        </p:nvSpPr>
        <p:spPr>
          <a:xfrm>
            <a:off x="4142350" y="2260815"/>
            <a:ext cx="6713925" cy="830997"/>
          </a:xfrm>
          <a:prstGeom prst="rect">
            <a:avLst/>
          </a:prstGeom>
          <a:noFill/>
        </p:spPr>
        <p:txBody>
          <a:bodyPr wrap="square" rtlCol="0">
            <a:spAutoFit/>
          </a:bodyPr>
          <a:lstStyle/>
          <a:p>
            <a:r>
              <a:rPr lang="es-MX" sz="4800" dirty="0">
                <a:solidFill>
                  <a:srgbClr val="FFFF00"/>
                </a:solidFill>
                <a:latin typeface="Modern Love" panose="04090805081005020601" pitchFamily="82" charset="0"/>
              </a:rPr>
              <a:t>¡Llega la primavera!</a:t>
            </a:r>
          </a:p>
        </p:txBody>
      </p:sp>
      <p:pic>
        <p:nvPicPr>
          <p:cNvPr id="12" name="Picture 12" descr="Mariposas Mariposa Dibujos · Gráficos vectoriales gratis en ... | Imagenes  de mariposas animadas, Manualidades, Dibujos de mariposas infantiles">
            <a:hlinkClick r:id="rId6" action="ppaction://hlinksldjump"/>
            <a:extLst>
              <a:ext uri="{FF2B5EF4-FFF2-40B4-BE49-F238E27FC236}">
                <a16:creationId xmlns:a16="http://schemas.microsoft.com/office/drawing/2014/main" id="{464A530A-51F2-45C2-83E9-B52497DC9C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9663" y="4132953"/>
            <a:ext cx="726701" cy="63691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hlinkClick r:id="rId8" action="ppaction://hlinksldjump"/>
            <a:extLst>
              <a:ext uri="{FF2B5EF4-FFF2-40B4-BE49-F238E27FC236}">
                <a16:creationId xmlns:a16="http://schemas.microsoft.com/office/drawing/2014/main" id="{37BD7B33-6184-4795-A148-BD3290DF6FBF}"/>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9865" b="99033" l="9929" r="89894"/>
                    </a14:imgEffect>
                  </a14:imgLayer>
                </a14:imgProps>
              </a:ext>
              <a:ext uri="{28A0092B-C50C-407E-A947-70E740481C1C}">
                <a14:useLocalDpi xmlns:a14="http://schemas.microsoft.com/office/drawing/2010/main" val="0"/>
              </a:ext>
            </a:extLst>
          </a:blip>
          <a:srcRect l="8813" t="8370" r="10085"/>
          <a:stretch/>
        </p:blipFill>
        <p:spPr>
          <a:xfrm>
            <a:off x="4794244" y="3417633"/>
            <a:ext cx="1005621" cy="628221"/>
          </a:xfrm>
          <a:prstGeom prst="rect">
            <a:avLst/>
          </a:prstGeom>
        </p:spPr>
      </p:pic>
      <p:pic>
        <p:nvPicPr>
          <p:cNvPr id="15" name="Imagen 14">
            <a:hlinkClick r:id="rId11" action="ppaction://hlinksldjump"/>
            <a:extLst>
              <a:ext uri="{FF2B5EF4-FFF2-40B4-BE49-F238E27FC236}">
                <a16:creationId xmlns:a16="http://schemas.microsoft.com/office/drawing/2014/main" id="{4870B530-1182-452B-8E19-5C5136EAD94E}"/>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83749" y="5211301"/>
            <a:ext cx="908878" cy="536945"/>
          </a:xfrm>
          <a:prstGeom prst="rect">
            <a:avLst/>
          </a:prstGeom>
        </p:spPr>
      </p:pic>
      <p:pic>
        <p:nvPicPr>
          <p:cNvPr id="17" name="Imagen 16">
            <a:hlinkClick r:id="rId13" action="ppaction://hlinksldjump"/>
            <a:extLst>
              <a:ext uri="{FF2B5EF4-FFF2-40B4-BE49-F238E27FC236}">
                <a16:creationId xmlns:a16="http://schemas.microsoft.com/office/drawing/2014/main" id="{AD1E3329-ED4F-4B41-99E7-59EB51472B86}"/>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94964" l="9346" r="89720"/>
                    </a14:imgEffect>
                  </a14:imgLayer>
                </a14:imgProps>
              </a:ext>
              <a:ext uri="{28A0092B-C50C-407E-A947-70E740481C1C}">
                <a14:useLocalDpi xmlns:a14="http://schemas.microsoft.com/office/drawing/2010/main" val="0"/>
              </a:ext>
            </a:extLst>
          </a:blip>
          <a:stretch>
            <a:fillRect/>
          </a:stretch>
        </p:blipFill>
        <p:spPr>
          <a:xfrm>
            <a:off x="9338530" y="3059926"/>
            <a:ext cx="726701" cy="786372"/>
          </a:xfrm>
          <a:prstGeom prst="rect">
            <a:avLst/>
          </a:prstGeom>
        </p:spPr>
      </p:pic>
      <p:sp>
        <p:nvSpPr>
          <p:cNvPr id="14" name="CuadroTexto 13">
            <a:extLst>
              <a:ext uri="{FF2B5EF4-FFF2-40B4-BE49-F238E27FC236}">
                <a16:creationId xmlns:a16="http://schemas.microsoft.com/office/drawing/2014/main" id="{426BE3E8-BD96-4846-9926-DFAA1EEDADD9}"/>
              </a:ext>
            </a:extLst>
          </p:cNvPr>
          <p:cNvSpPr txBox="1"/>
          <p:nvPr/>
        </p:nvSpPr>
        <p:spPr>
          <a:xfrm>
            <a:off x="4050211" y="4636076"/>
            <a:ext cx="2456605" cy="461665"/>
          </a:xfrm>
          <a:prstGeom prst="rect">
            <a:avLst/>
          </a:prstGeom>
          <a:noFill/>
        </p:spPr>
        <p:txBody>
          <a:bodyPr wrap="square" rtlCol="0">
            <a:spAutoFit/>
          </a:bodyPr>
          <a:lstStyle/>
          <a:p>
            <a:r>
              <a:rPr lang="es-MX" sz="2400" dirty="0">
                <a:solidFill>
                  <a:schemeClr val="bg1"/>
                </a:solidFill>
                <a:latin typeface="Modern Love" panose="04090805081005020601" pitchFamily="82" charset="0"/>
              </a:rPr>
              <a:t>GRUPO: 3ro A</a:t>
            </a:r>
          </a:p>
        </p:txBody>
      </p:sp>
      <p:sp>
        <p:nvSpPr>
          <p:cNvPr id="18" name="CuadroTexto 17">
            <a:extLst>
              <a:ext uri="{FF2B5EF4-FFF2-40B4-BE49-F238E27FC236}">
                <a16:creationId xmlns:a16="http://schemas.microsoft.com/office/drawing/2014/main" id="{0179EADC-43D0-4A45-B498-6F494154F4E2}"/>
              </a:ext>
            </a:extLst>
          </p:cNvPr>
          <p:cNvSpPr txBox="1"/>
          <p:nvPr/>
        </p:nvSpPr>
        <p:spPr>
          <a:xfrm>
            <a:off x="3472070" y="5438760"/>
            <a:ext cx="4285920" cy="461665"/>
          </a:xfrm>
          <a:prstGeom prst="rect">
            <a:avLst/>
          </a:prstGeom>
          <a:noFill/>
        </p:spPr>
        <p:txBody>
          <a:bodyPr wrap="square" rtlCol="0">
            <a:spAutoFit/>
          </a:bodyPr>
          <a:lstStyle/>
          <a:p>
            <a:pPr algn="ctr"/>
            <a:r>
              <a:rPr lang="es-MX" sz="2400" dirty="0">
                <a:solidFill>
                  <a:schemeClr val="bg1"/>
                </a:solidFill>
                <a:latin typeface="Modern Love" panose="04090805081005020601" pitchFamily="82" charset="0"/>
              </a:rPr>
              <a:t>Mtra.  </a:t>
            </a:r>
            <a:r>
              <a:rPr lang="es-MX" sz="2400">
                <a:solidFill>
                  <a:schemeClr val="bg1"/>
                </a:solidFill>
                <a:latin typeface="Modern Love" panose="04090805081005020601" pitchFamily="82" charset="0"/>
              </a:rPr>
              <a:t>Faby </a:t>
            </a:r>
            <a:endParaRPr lang="es-MX" sz="2400" dirty="0">
              <a:solidFill>
                <a:schemeClr val="bg1"/>
              </a:solidFill>
              <a:latin typeface="Modern Love" panose="04090805081005020601" pitchFamily="82" charset="0"/>
            </a:endParaRPr>
          </a:p>
        </p:txBody>
      </p:sp>
      <p:sp>
        <p:nvSpPr>
          <p:cNvPr id="19" name="CuadroTexto 18">
            <a:extLst>
              <a:ext uri="{FF2B5EF4-FFF2-40B4-BE49-F238E27FC236}">
                <a16:creationId xmlns:a16="http://schemas.microsoft.com/office/drawing/2014/main" id="{25D83E31-C1D7-4A2E-8418-6D9C5F17025B}"/>
              </a:ext>
            </a:extLst>
          </p:cNvPr>
          <p:cNvSpPr txBox="1"/>
          <p:nvPr/>
        </p:nvSpPr>
        <p:spPr>
          <a:xfrm>
            <a:off x="5842791" y="3498385"/>
            <a:ext cx="1656522" cy="646331"/>
          </a:xfrm>
          <a:prstGeom prst="rect">
            <a:avLst/>
          </a:prstGeom>
          <a:noFill/>
        </p:spPr>
        <p:txBody>
          <a:bodyPr wrap="square" rtlCol="0">
            <a:spAutoFit/>
          </a:bodyPr>
          <a:lstStyle/>
          <a:p>
            <a:r>
              <a:rPr lang="es-MX" dirty="0">
                <a:solidFill>
                  <a:schemeClr val="bg1"/>
                </a:solidFill>
                <a:latin typeface="Modern Love" panose="04090805081005020601" pitchFamily="82" charset="0"/>
              </a:rPr>
              <a:t>DIA DE LA MUJER</a:t>
            </a:r>
          </a:p>
        </p:txBody>
      </p:sp>
      <p:sp>
        <p:nvSpPr>
          <p:cNvPr id="20" name="CuadroTexto 19">
            <a:extLst>
              <a:ext uri="{FF2B5EF4-FFF2-40B4-BE49-F238E27FC236}">
                <a16:creationId xmlns:a16="http://schemas.microsoft.com/office/drawing/2014/main" id="{AD70C7B1-86C1-4079-8148-4D09A43D05EA}"/>
              </a:ext>
            </a:extLst>
          </p:cNvPr>
          <p:cNvSpPr txBox="1"/>
          <p:nvPr/>
        </p:nvSpPr>
        <p:spPr>
          <a:xfrm>
            <a:off x="9906466" y="3190624"/>
            <a:ext cx="1219734" cy="646331"/>
          </a:xfrm>
          <a:prstGeom prst="rect">
            <a:avLst/>
          </a:prstGeom>
          <a:noFill/>
        </p:spPr>
        <p:txBody>
          <a:bodyPr wrap="square" rtlCol="0">
            <a:spAutoFit/>
          </a:bodyPr>
          <a:lstStyle/>
          <a:p>
            <a:r>
              <a:rPr lang="es-MX" dirty="0">
                <a:solidFill>
                  <a:schemeClr val="bg1"/>
                </a:solidFill>
                <a:latin typeface="Modern Love" panose="04090805081005020601" pitchFamily="82" charset="0"/>
              </a:rPr>
              <a:t>BENITO JUÁREZ</a:t>
            </a:r>
          </a:p>
        </p:txBody>
      </p:sp>
      <p:sp>
        <p:nvSpPr>
          <p:cNvPr id="21" name="CuadroTexto 20">
            <a:extLst>
              <a:ext uri="{FF2B5EF4-FFF2-40B4-BE49-F238E27FC236}">
                <a16:creationId xmlns:a16="http://schemas.microsoft.com/office/drawing/2014/main" id="{EB3A7B68-1C39-499E-9299-AC49E0FB632C}"/>
              </a:ext>
            </a:extLst>
          </p:cNvPr>
          <p:cNvSpPr txBox="1"/>
          <p:nvPr/>
        </p:nvSpPr>
        <p:spPr>
          <a:xfrm>
            <a:off x="7750822" y="4266743"/>
            <a:ext cx="1683436" cy="369332"/>
          </a:xfrm>
          <a:prstGeom prst="rect">
            <a:avLst/>
          </a:prstGeom>
          <a:noFill/>
        </p:spPr>
        <p:txBody>
          <a:bodyPr wrap="square" rtlCol="0">
            <a:spAutoFit/>
          </a:bodyPr>
          <a:lstStyle/>
          <a:p>
            <a:r>
              <a:rPr lang="es-MX" dirty="0">
                <a:solidFill>
                  <a:schemeClr val="bg1"/>
                </a:solidFill>
                <a:latin typeface="Modern Love" panose="04090805081005020601" pitchFamily="82" charset="0"/>
              </a:rPr>
              <a:t>PRIMAVERA</a:t>
            </a:r>
          </a:p>
        </p:txBody>
      </p:sp>
      <p:sp>
        <p:nvSpPr>
          <p:cNvPr id="22" name="CuadroTexto 21">
            <a:extLst>
              <a:ext uri="{FF2B5EF4-FFF2-40B4-BE49-F238E27FC236}">
                <a16:creationId xmlns:a16="http://schemas.microsoft.com/office/drawing/2014/main" id="{3AFC5D78-1D8E-4029-8915-F5B82D706633}"/>
              </a:ext>
            </a:extLst>
          </p:cNvPr>
          <p:cNvSpPr txBox="1"/>
          <p:nvPr/>
        </p:nvSpPr>
        <p:spPr>
          <a:xfrm>
            <a:off x="8520198" y="5141971"/>
            <a:ext cx="1469872" cy="646331"/>
          </a:xfrm>
          <a:prstGeom prst="rect">
            <a:avLst/>
          </a:prstGeom>
          <a:noFill/>
        </p:spPr>
        <p:txBody>
          <a:bodyPr wrap="square" rtlCol="0">
            <a:spAutoFit/>
          </a:bodyPr>
          <a:lstStyle/>
          <a:p>
            <a:pPr algn="ctr"/>
            <a:r>
              <a:rPr lang="es-MX" dirty="0">
                <a:solidFill>
                  <a:schemeClr val="bg1"/>
                </a:solidFill>
                <a:latin typeface="Modern Love" panose="04090805081005020601" pitchFamily="82" charset="0"/>
              </a:rPr>
              <a:t>DIA DEL AGUA</a:t>
            </a:r>
          </a:p>
        </p:txBody>
      </p:sp>
      <p:pic>
        <p:nvPicPr>
          <p:cNvPr id="1028" name="Picture 4" descr="Torre de petróleo | Icono Gratis">
            <a:hlinkClick r:id="rId16" action="ppaction://hlinksldjump"/>
            <a:extLst>
              <a:ext uri="{FF2B5EF4-FFF2-40B4-BE49-F238E27FC236}">
                <a16:creationId xmlns:a16="http://schemas.microsoft.com/office/drawing/2014/main" id="{4071481C-1EAB-4F5A-B123-09B5F143712A}"/>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9089" r="10265"/>
          <a:stretch/>
        </p:blipFill>
        <p:spPr bwMode="auto">
          <a:xfrm>
            <a:off x="9533124" y="4221462"/>
            <a:ext cx="730284" cy="786372"/>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9674292D-11C3-48D1-920E-FBF00F152B9B}"/>
              </a:ext>
            </a:extLst>
          </p:cNvPr>
          <p:cNvSpPr txBox="1"/>
          <p:nvPr/>
        </p:nvSpPr>
        <p:spPr>
          <a:xfrm>
            <a:off x="9996901" y="4523474"/>
            <a:ext cx="1588471" cy="523220"/>
          </a:xfrm>
          <a:prstGeom prst="rect">
            <a:avLst/>
          </a:prstGeom>
          <a:noFill/>
        </p:spPr>
        <p:txBody>
          <a:bodyPr wrap="square" rtlCol="0">
            <a:spAutoFit/>
          </a:bodyPr>
          <a:lstStyle/>
          <a:p>
            <a:pPr algn="ctr"/>
            <a:r>
              <a:rPr lang="es-MX" sz="1400" dirty="0">
                <a:solidFill>
                  <a:schemeClr val="bg1"/>
                </a:solidFill>
                <a:latin typeface="Modern Love" panose="04090805081005020601" pitchFamily="82" charset="0"/>
              </a:rPr>
              <a:t>EXPROPIACIÓN PETROLERA</a:t>
            </a:r>
          </a:p>
        </p:txBody>
      </p:sp>
      <p:pic>
        <p:nvPicPr>
          <p:cNvPr id="2" name="Mes de marzo_50k">
            <a:hlinkClick r:id="" action="ppaction://media"/>
            <a:extLst>
              <a:ext uri="{FF2B5EF4-FFF2-40B4-BE49-F238E27FC236}">
                <a16:creationId xmlns:a16="http://schemas.microsoft.com/office/drawing/2014/main" id="{7732A3D8-FBDF-4A06-8E64-33711E7203DF}"/>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450293" y="6120120"/>
            <a:ext cx="609600" cy="609600"/>
          </a:xfrm>
          <a:prstGeom prst="rect">
            <a:avLst/>
          </a:prstGeom>
        </p:spPr>
      </p:pic>
      <p:pic>
        <p:nvPicPr>
          <p:cNvPr id="3" name="Picture 2" descr="Imagenes animadas de Sol, Gifs animados de Clima &gt; Sol">
            <a:extLst>
              <a:ext uri="{FF2B5EF4-FFF2-40B4-BE49-F238E27FC236}">
                <a16:creationId xmlns:a16="http://schemas.microsoft.com/office/drawing/2014/main" id="{271AEA44-339A-4C8E-B853-CB754E950714}"/>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5921766" y="447262"/>
            <a:ext cx="1989514" cy="161318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1FC0188-4801-43C0-98E6-3361E631CD0C}"/>
              </a:ext>
            </a:extLst>
          </p:cNvPr>
          <p:cNvPicPr>
            <a:picLocks noChangeAspect="1"/>
          </p:cNvPicPr>
          <p:nvPr/>
        </p:nvPicPr>
        <p:blipFill rotWithShape="1">
          <a:blip r:embed="rId20">
            <a:extLst>
              <a:ext uri="{28A0092B-C50C-407E-A947-70E740481C1C}">
                <a14:useLocalDpi xmlns:a14="http://schemas.microsoft.com/office/drawing/2010/main" val="0"/>
              </a:ext>
            </a:extLst>
          </a:blip>
          <a:srcRect t="31605"/>
          <a:stretch/>
        </p:blipFill>
        <p:spPr>
          <a:xfrm>
            <a:off x="0" y="2309191"/>
            <a:ext cx="3951345" cy="4522392"/>
          </a:xfrm>
          <a:prstGeom prst="rect">
            <a:avLst/>
          </a:prstGeom>
        </p:spPr>
      </p:pic>
    </p:spTree>
    <p:extLst>
      <p:ext uri="{BB962C8B-B14F-4D97-AF65-F5344CB8AC3E}">
        <p14:creationId xmlns:p14="http://schemas.microsoft.com/office/powerpoint/2010/main" val="375019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152" fill="hold"/>
                                        <p:tgtEl>
                                          <p:spTgt spid="2"/>
                                        </p:tgtEl>
                                      </p:cBhvr>
                                    </p:cmd>
                                  </p:childTnLst>
                                </p:cTn>
                              </p:par>
                              <p:par>
                                <p:cTn id="7" presetID="32" presetClass="emph" presetSubtype="0" repeatCount="indefinite" fill="hold" nodeType="withEffect">
                                  <p:stCondLst>
                                    <p:cond delay="0"/>
                                  </p:stCondLst>
                                  <p:endCondLst>
                                    <p:cond evt="onNext" delay="0">
                                      <p:tgtEl>
                                        <p:sldTgt/>
                                      </p:tgtEl>
                                    </p:cond>
                                  </p:endCondLst>
                                  <p:childTnLst>
                                    <p:animRot by="120000">
                                      <p:cBhvr>
                                        <p:cTn id="8" dur="100" fill="hold">
                                          <p:stCondLst>
                                            <p:cond delay="0"/>
                                          </p:stCondLst>
                                        </p:cTn>
                                        <p:tgtEl>
                                          <p:spTgt spid="13"/>
                                        </p:tgtEl>
                                        <p:attrNameLst>
                                          <p:attrName>r</p:attrName>
                                        </p:attrNameLst>
                                      </p:cBhvr>
                                    </p:animRot>
                                    <p:animRot by="-240000">
                                      <p:cBhvr>
                                        <p:cTn id="9" dur="200" fill="hold">
                                          <p:stCondLst>
                                            <p:cond delay="200"/>
                                          </p:stCondLst>
                                        </p:cTn>
                                        <p:tgtEl>
                                          <p:spTgt spid="13"/>
                                        </p:tgtEl>
                                        <p:attrNameLst>
                                          <p:attrName>r</p:attrName>
                                        </p:attrNameLst>
                                      </p:cBhvr>
                                    </p:animRot>
                                    <p:animRot by="240000">
                                      <p:cBhvr>
                                        <p:cTn id="10" dur="200" fill="hold">
                                          <p:stCondLst>
                                            <p:cond delay="400"/>
                                          </p:stCondLst>
                                        </p:cTn>
                                        <p:tgtEl>
                                          <p:spTgt spid="13"/>
                                        </p:tgtEl>
                                        <p:attrNameLst>
                                          <p:attrName>r</p:attrName>
                                        </p:attrNameLst>
                                      </p:cBhvr>
                                    </p:animRot>
                                    <p:animRot by="-240000">
                                      <p:cBhvr>
                                        <p:cTn id="11" dur="200" fill="hold">
                                          <p:stCondLst>
                                            <p:cond delay="600"/>
                                          </p:stCondLst>
                                        </p:cTn>
                                        <p:tgtEl>
                                          <p:spTgt spid="13"/>
                                        </p:tgtEl>
                                        <p:attrNameLst>
                                          <p:attrName>r</p:attrName>
                                        </p:attrNameLst>
                                      </p:cBhvr>
                                    </p:animRot>
                                    <p:animRot by="120000">
                                      <p:cBhvr>
                                        <p:cTn id="12" dur="200" fill="hold">
                                          <p:stCondLst>
                                            <p:cond delay="800"/>
                                          </p:stCondLst>
                                        </p:cTn>
                                        <p:tgtEl>
                                          <p:spTgt spid="13"/>
                                        </p:tgtEl>
                                        <p:attrNameLst>
                                          <p:attrName>r</p:attrName>
                                        </p:attrNameLst>
                                      </p:cBhvr>
                                    </p:animRot>
                                  </p:childTnLst>
                                </p:cTn>
                              </p:par>
                              <p:par>
                                <p:cTn id="13" presetID="32" presetClass="emph" presetSubtype="0" repeatCount="indefinite" fill="hold" nodeType="withEffect">
                                  <p:stCondLst>
                                    <p:cond delay="0"/>
                                  </p:stCondLst>
                                  <p:endCondLst>
                                    <p:cond evt="onNext" delay="0">
                                      <p:tgtEl>
                                        <p:sldTgt/>
                                      </p:tgtEl>
                                    </p:cond>
                                  </p:endCondLst>
                                  <p:childTnLst>
                                    <p:animRot by="120000">
                                      <p:cBhvr>
                                        <p:cTn id="14" dur="100" fill="hold">
                                          <p:stCondLst>
                                            <p:cond delay="0"/>
                                          </p:stCondLst>
                                        </p:cTn>
                                        <p:tgtEl>
                                          <p:spTgt spid="17"/>
                                        </p:tgtEl>
                                        <p:attrNameLst>
                                          <p:attrName>r</p:attrName>
                                        </p:attrNameLst>
                                      </p:cBhvr>
                                    </p:animRot>
                                    <p:animRot by="-240000">
                                      <p:cBhvr>
                                        <p:cTn id="15" dur="200" fill="hold">
                                          <p:stCondLst>
                                            <p:cond delay="200"/>
                                          </p:stCondLst>
                                        </p:cTn>
                                        <p:tgtEl>
                                          <p:spTgt spid="17"/>
                                        </p:tgtEl>
                                        <p:attrNameLst>
                                          <p:attrName>r</p:attrName>
                                        </p:attrNameLst>
                                      </p:cBhvr>
                                    </p:animRot>
                                    <p:animRot by="240000">
                                      <p:cBhvr>
                                        <p:cTn id="16" dur="200" fill="hold">
                                          <p:stCondLst>
                                            <p:cond delay="400"/>
                                          </p:stCondLst>
                                        </p:cTn>
                                        <p:tgtEl>
                                          <p:spTgt spid="17"/>
                                        </p:tgtEl>
                                        <p:attrNameLst>
                                          <p:attrName>r</p:attrName>
                                        </p:attrNameLst>
                                      </p:cBhvr>
                                    </p:animRot>
                                    <p:animRot by="-240000">
                                      <p:cBhvr>
                                        <p:cTn id="17" dur="200" fill="hold">
                                          <p:stCondLst>
                                            <p:cond delay="600"/>
                                          </p:stCondLst>
                                        </p:cTn>
                                        <p:tgtEl>
                                          <p:spTgt spid="17"/>
                                        </p:tgtEl>
                                        <p:attrNameLst>
                                          <p:attrName>r</p:attrName>
                                        </p:attrNameLst>
                                      </p:cBhvr>
                                    </p:animRot>
                                    <p:animRot by="120000">
                                      <p:cBhvr>
                                        <p:cTn id="18" dur="200" fill="hold">
                                          <p:stCondLst>
                                            <p:cond delay="800"/>
                                          </p:stCondLst>
                                        </p:cTn>
                                        <p:tgtEl>
                                          <p:spTgt spid="17"/>
                                        </p:tgtEl>
                                        <p:attrNameLst>
                                          <p:attrName>r</p:attrName>
                                        </p:attrNameLst>
                                      </p:cBhvr>
                                    </p:animRot>
                                  </p:childTnLst>
                                </p:cTn>
                              </p:par>
                              <p:par>
                                <p:cTn id="19" presetID="32" presetClass="emph" presetSubtype="0" repeatCount="indefinite" fill="hold" nodeType="withEffect">
                                  <p:stCondLst>
                                    <p:cond delay="0"/>
                                  </p:stCondLst>
                                  <p:endCondLst>
                                    <p:cond evt="onNext" delay="0">
                                      <p:tgtEl>
                                        <p:sldTgt/>
                                      </p:tgtEl>
                                    </p:cond>
                                  </p:endCondLst>
                                  <p:childTnLst>
                                    <p:animRot by="120000">
                                      <p:cBhvr>
                                        <p:cTn id="20" dur="100" fill="hold">
                                          <p:stCondLst>
                                            <p:cond delay="0"/>
                                          </p:stCondLst>
                                        </p:cTn>
                                        <p:tgtEl>
                                          <p:spTgt spid="12"/>
                                        </p:tgtEl>
                                        <p:attrNameLst>
                                          <p:attrName>r</p:attrName>
                                        </p:attrNameLst>
                                      </p:cBhvr>
                                    </p:animRot>
                                    <p:animRot by="-240000">
                                      <p:cBhvr>
                                        <p:cTn id="21" dur="200" fill="hold">
                                          <p:stCondLst>
                                            <p:cond delay="200"/>
                                          </p:stCondLst>
                                        </p:cTn>
                                        <p:tgtEl>
                                          <p:spTgt spid="12"/>
                                        </p:tgtEl>
                                        <p:attrNameLst>
                                          <p:attrName>r</p:attrName>
                                        </p:attrNameLst>
                                      </p:cBhvr>
                                    </p:animRot>
                                    <p:animRot by="240000">
                                      <p:cBhvr>
                                        <p:cTn id="22" dur="200" fill="hold">
                                          <p:stCondLst>
                                            <p:cond delay="400"/>
                                          </p:stCondLst>
                                        </p:cTn>
                                        <p:tgtEl>
                                          <p:spTgt spid="12"/>
                                        </p:tgtEl>
                                        <p:attrNameLst>
                                          <p:attrName>r</p:attrName>
                                        </p:attrNameLst>
                                      </p:cBhvr>
                                    </p:animRot>
                                    <p:animRot by="-240000">
                                      <p:cBhvr>
                                        <p:cTn id="23" dur="200" fill="hold">
                                          <p:stCondLst>
                                            <p:cond delay="600"/>
                                          </p:stCondLst>
                                        </p:cTn>
                                        <p:tgtEl>
                                          <p:spTgt spid="12"/>
                                        </p:tgtEl>
                                        <p:attrNameLst>
                                          <p:attrName>r</p:attrName>
                                        </p:attrNameLst>
                                      </p:cBhvr>
                                    </p:animRot>
                                    <p:animRot by="120000">
                                      <p:cBhvr>
                                        <p:cTn id="24" dur="200" fill="hold">
                                          <p:stCondLst>
                                            <p:cond delay="800"/>
                                          </p:stCondLst>
                                        </p:cTn>
                                        <p:tgtEl>
                                          <p:spTgt spid="12"/>
                                        </p:tgtEl>
                                        <p:attrNameLst>
                                          <p:attrName>r</p:attrName>
                                        </p:attrNameLst>
                                      </p:cBhvr>
                                    </p:animRo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15"/>
                                        </p:tgtEl>
                                        <p:attrNameLst>
                                          <p:attrName>r</p:attrName>
                                        </p:attrNameLst>
                                      </p:cBhvr>
                                    </p:animRot>
                                    <p:animRot by="-240000">
                                      <p:cBhvr>
                                        <p:cTn id="27" dur="200" fill="hold">
                                          <p:stCondLst>
                                            <p:cond delay="200"/>
                                          </p:stCondLst>
                                        </p:cTn>
                                        <p:tgtEl>
                                          <p:spTgt spid="15"/>
                                        </p:tgtEl>
                                        <p:attrNameLst>
                                          <p:attrName>r</p:attrName>
                                        </p:attrNameLst>
                                      </p:cBhvr>
                                    </p:animRot>
                                    <p:animRot by="240000">
                                      <p:cBhvr>
                                        <p:cTn id="28" dur="200" fill="hold">
                                          <p:stCondLst>
                                            <p:cond delay="400"/>
                                          </p:stCondLst>
                                        </p:cTn>
                                        <p:tgtEl>
                                          <p:spTgt spid="15"/>
                                        </p:tgtEl>
                                        <p:attrNameLst>
                                          <p:attrName>r</p:attrName>
                                        </p:attrNameLst>
                                      </p:cBhvr>
                                    </p:animRot>
                                    <p:animRot by="-240000">
                                      <p:cBhvr>
                                        <p:cTn id="29" dur="200" fill="hold">
                                          <p:stCondLst>
                                            <p:cond delay="600"/>
                                          </p:stCondLst>
                                        </p:cTn>
                                        <p:tgtEl>
                                          <p:spTgt spid="15"/>
                                        </p:tgtEl>
                                        <p:attrNameLst>
                                          <p:attrName>r</p:attrName>
                                        </p:attrNameLst>
                                      </p:cBhvr>
                                    </p:animRot>
                                    <p:animRot by="120000">
                                      <p:cBhvr>
                                        <p:cTn id="30" dur="200" fill="hold">
                                          <p:stCondLst>
                                            <p:cond delay="800"/>
                                          </p:stCondLst>
                                        </p:cTn>
                                        <p:tgtEl>
                                          <p:spTgt spid="15"/>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100" fill="hold">
                                          <p:stCondLst>
                                            <p:cond delay="0"/>
                                          </p:stCondLst>
                                        </p:cTn>
                                        <p:tgtEl>
                                          <p:spTgt spid="1028"/>
                                        </p:tgtEl>
                                        <p:attrNameLst>
                                          <p:attrName>r</p:attrName>
                                        </p:attrNameLst>
                                      </p:cBhvr>
                                    </p:animRot>
                                    <p:animRot by="-240000">
                                      <p:cBhvr>
                                        <p:cTn id="33" dur="200" fill="hold">
                                          <p:stCondLst>
                                            <p:cond delay="200"/>
                                          </p:stCondLst>
                                        </p:cTn>
                                        <p:tgtEl>
                                          <p:spTgt spid="1028"/>
                                        </p:tgtEl>
                                        <p:attrNameLst>
                                          <p:attrName>r</p:attrName>
                                        </p:attrNameLst>
                                      </p:cBhvr>
                                    </p:animRot>
                                    <p:animRot by="240000">
                                      <p:cBhvr>
                                        <p:cTn id="34" dur="200" fill="hold">
                                          <p:stCondLst>
                                            <p:cond delay="400"/>
                                          </p:stCondLst>
                                        </p:cTn>
                                        <p:tgtEl>
                                          <p:spTgt spid="1028"/>
                                        </p:tgtEl>
                                        <p:attrNameLst>
                                          <p:attrName>r</p:attrName>
                                        </p:attrNameLst>
                                      </p:cBhvr>
                                    </p:animRot>
                                    <p:animRot by="-240000">
                                      <p:cBhvr>
                                        <p:cTn id="35" dur="200" fill="hold">
                                          <p:stCondLst>
                                            <p:cond delay="600"/>
                                          </p:stCondLst>
                                        </p:cTn>
                                        <p:tgtEl>
                                          <p:spTgt spid="1028"/>
                                        </p:tgtEl>
                                        <p:attrNameLst>
                                          <p:attrName>r</p:attrName>
                                        </p:attrNameLst>
                                      </p:cBhvr>
                                    </p:animRot>
                                    <p:animRot by="120000">
                                      <p:cBhvr>
                                        <p:cTn id="36" dur="200" fill="hold">
                                          <p:stCondLst>
                                            <p:cond delay="800"/>
                                          </p:stCondLst>
                                        </p:cTn>
                                        <p:tgtEl>
                                          <p:spTgt spid="1028"/>
                                        </p:tgtEl>
                                        <p:attrNameLst>
                                          <p:attrName>r</p:attrName>
                                        </p:attrNameLst>
                                      </p:cBhvr>
                                    </p:animRot>
                                  </p:childTnLst>
                                </p:cTn>
                              </p:par>
                              <p:par>
                                <p:cTn id="37" presetID="34" presetClass="emph" presetSubtype="0" fill="hold" nodeType="with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0">
                                            <p:txEl>
                                              <p:pRg st="0" end="0"/>
                                            </p:txEl>
                                          </p:spTgt>
                                        </p:tgtEl>
                                        <p:attrNameLst>
                                          <p:attrName>ppt_x</p:attrName>
                                          <p:attrName>ppt_y</p:attrName>
                                        </p:attrNameLst>
                                      </p:cBhvr>
                                    </p:animMotion>
                                    <p:animRot by="1500000">
                                      <p:cBhvr>
                                        <p:cTn id="39" dur="125" fill="hold">
                                          <p:stCondLst>
                                            <p:cond delay="0"/>
                                          </p:stCondLst>
                                        </p:cTn>
                                        <p:tgtEl>
                                          <p:spTgt spid="10">
                                            <p:txEl>
                                              <p:pRg st="0" end="0"/>
                                            </p:txEl>
                                          </p:spTgt>
                                        </p:tgtEl>
                                        <p:attrNameLst>
                                          <p:attrName>r</p:attrName>
                                        </p:attrNameLst>
                                      </p:cBhvr>
                                    </p:animRot>
                                    <p:animRot by="-1500000">
                                      <p:cBhvr>
                                        <p:cTn id="40" dur="125" fill="hold">
                                          <p:stCondLst>
                                            <p:cond delay="125"/>
                                          </p:stCondLst>
                                        </p:cTn>
                                        <p:tgtEl>
                                          <p:spTgt spid="10">
                                            <p:txEl>
                                              <p:pRg st="0" end="0"/>
                                            </p:txEl>
                                          </p:spTgt>
                                        </p:tgtEl>
                                        <p:attrNameLst>
                                          <p:attrName>r</p:attrName>
                                        </p:attrNameLst>
                                      </p:cBhvr>
                                    </p:animRot>
                                    <p:animRot by="-1500000">
                                      <p:cBhvr>
                                        <p:cTn id="41" dur="125" fill="hold">
                                          <p:stCondLst>
                                            <p:cond delay="250"/>
                                          </p:stCondLst>
                                        </p:cTn>
                                        <p:tgtEl>
                                          <p:spTgt spid="10">
                                            <p:txEl>
                                              <p:pRg st="0" end="0"/>
                                            </p:txEl>
                                          </p:spTgt>
                                        </p:tgtEl>
                                        <p:attrNameLst>
                                          <p:attrName>r</p:attrName>
                                        </p:attrNameLst>
                                      </p:cBhvr>
                                    </p:animRot>
                                    <p:animRot by="1500000">
                                      <p:cBhvr>
                                        <p:cTn id="42" dur="125" fill="hold">
                                          <p:stCondLst>
                                            <p:cond delay="375"/>
                                          </p:stCondLst>
                                        </p:cTn>
                                        <p:tgtEl>
                                          <p:spTgt spid="10">
                                            <p:txEl>
                                              <p:pRg st="0" end="0"/>
                                            </p:txEl>
                                          </p:spTgt>
                                        </p:tgtEl>
                                        <p:attrNameLst>
                                          <p:attrName>r</p:attrName>
                                        </p:attrNameLst>
                                      </p:cBhvr>
                                    </p:animRot>
                                  </p:childTnLst>
                                </p:cTn>
                              </p:par>
                              <p:par>
                                <p:cTn id="43" presetID="32" presetClass="emph" presetSubtype="0" repeatCount="indefinite" fill="hold" nodeType="withEffect">
                                  <p:stCondLst>
                                    <p:cond delay="0"/>
                                  </p:stCondLst>
                                  <p:endCondLst>
                                    <p:cond evt="onNext" delay="0">
                                      <p:tgtEl>
                                        <p:sldTgt/>
                                      </p:tgtEl>
                                    </p:cond>
                                  </p:endCondLst>
                                  <p:childTnLst>
                                    <p:animRot by="120000">
                                      <p:cBhvr>
                                        <p:cTn id="44" dur="100" fill="hold">
                                          <p:stCondLst>
                                            <p:cond delay="0"/>
                                          </p:stCondLst>
                                        </p:cTn>
                                        <p:tgtEl>
                                          <p:spTgt spid="6"/>
                                        </p:tgtEl>
                                        <p:attrNameLst>
                                          <p:attrName>r</p:attrName>
                                        </p:attrNameLst>
                                      </p:cBhvr>
                                    </p:animRot>
                                    <p:animRot by="-240000">
                                      <p:cBhvr>
                                        <p:cTn id="45" dur="200" fill="hold">
                                          <p:stCondLst>
                                            <p:cond delay="200"/>
                                          </p:stCondLst>
                                        </p:cTn>
                                        <p:tgtEl>
                                          <p:spTgt spid="6"/>
                                        </p:tgtEl>
                                        <p:attrNameLst>
                                          <p:attrName>r</p:attrName>
                                        </p:attrNameLst>
                                      </p:cBhvr>
                                    </p:animRot>
                                    <p:animRot by="240000">
                                      <p:cBhvr>
                                        <p:cTn id="46" dur="200" fill="hold">
                                          <p:stCondLst>
                                            <p:cond delay="400"/>
                                          </p:stCondLst>
                                        </p:cTn>
                                        <p:tgtEl>
                                          <p:spTgt spid="6"/>
                                        </p:tgtEl>
                                        <p:attrNameLst>
                                          <p:attrName>r</p:attrName>
                                        </p:attrNameLst>
                                      </p:cBhvr>
                                    </p:animRot>
                                    <p:animRot by="-240000">
                                      <p:cBhvr>
                                        <p:cTn id="47" dur="200" fill="hold">
                                          <p:stCondLst>
                                            <p:cond delay="600"/>
                                          </p:stCondLst>
                                        </p:cTn>
                                        <p:tgtEl>
                                          <p:spTgt spid="6"/>
                                        </p:tgtEl>
                                        <p:attrNameLst>
                                          <p:attrName>r</p:attrName>
                                        </p:attrNameLst>
                                      </p:cBhvr>
                                    </p:animRot>
                                    <p:animRot by="120000">
                                      <p:cBhvr>
                                        <p:cTn id="4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9" fill="remove"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48D45B-C7AE-4CFA-A6DC-AEE9E2267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7000"/>
            <a:ext cx="6858001" cy="12192001"/>
          </a:xfrm>
          <a:prstGeom prst="rect">
            <a:avLst/>
          </a:prstGeom>
        </p:spPr>
      </p:pic>
      <p:pic>
        <p:nvPicPr>
          <p:cNvPr id="5" name="Imagen 4">
            <a:hlinkClick r:id="rId5"/>
            <a:extLst>
              <a:ext uri="{FF2B5EF4-FFF2-40B4-BE49-F238E27FC236}">
                <a16:creationId xmlns:a16="http://schemas.microsoft.com/office/drawing/2014/main" id="{EB5445BD-E345-4D48-9351-D8BC3A80E51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917" y="2292626"/>
            <a:ext cx="5211417" cy="4565374"/>
          </a:xfrm>
          <a:prstGeom prst="rect">
            <a:avLst/>
          </a:prstGeom>
        </p:spPr>
      </p:pic>
      <p:sp>
        <p:nvSpPr>
          <p:cNvPr id="6" name="CuadroTexto 5">
            <a:extLst>
              <a:ext uri="{FF2B5EF4-FFF2-40B4-BE49-F238E27FC236}">
                <a16:creationId xmlns:a16="http://schemas.microsoft.com/office/drawing/2014/main" id="{84BECCFD-1F36-4335-9D17-A77807747DF8}"/>
              </a:ext>
            </a:extLst>
          </p:cNvPr>
          <p:cNvSpPr txBox="1"/>
          <p:nvPr/>
        </p:nvSpPr>
        <p:spPr>
          <a:xfrm>
            <a:off x="1718639" y="949044"/>
            <a:ext cx="3710609" cy="954107"/>
          </a:xfrm>
          <a:prstGeom prst="rect">
            <a:avLst/>
          </a:prstGeom>
          <a:noFill/>
        </p:spPr>
        <p:txBody>
          <a:bodyPr wrap="square" rtlCol="0">
            <a:spAutoFit/>
          </a:bodyPr>
          <a:lstStyle/>
          <a:p>
            <a:pPr algn="ctr"/>
            <a:r>
              <a:rPr lang="es-MX" sz="2800" dirty="0">
                <a:latin typeface="Modern Love" panose="04090805081005020601" pitchFamily="82" charset="0"/>
              </a:rPr>
              <a:t>Día internacional de la Mujer</a:t>
            </a:r>
          </a:p>
        </p:txBody>
      </p:sp>
      <p:sp>
        <p:nvSpPr>
          <p:cNvPr id="7" name="CuadroTexto 6">
            <a:extLst>
              <a:ext uri="{FF2B5EF4-FFF2-40B4-BE49-F238E27FC236}">
                <a16:creationId xmlns:a16="http://schemas.microsoft.com/office/drawing/2014/main" id="{7985A75F-668F-4F8B-B1AB-45ABF0B98E8E}"/>
              </a:ext>
            </a:extLst>
          </p:cNvPr>
          <p:cNvSpPr txBox="1"/>
          <p:nvPr/>
        </p:nvSpPr>
        <p:spPr>
          <a:xfrm>
            <a:off x="5463206" y="980662"/>
            <a:ext cx="5300871" cy="2862322"/>
          </a:xfrm>
          <a:prstGeom prst="rect">
            <a:avLst/>
          </a:prstGeom>
          <a:noFill/>
        </p:spPr>
        <p:txBody>
          <a:bodyPr wrap="square" rtlCol="0">
            <a:spAutoFit/>
          </a:bodyPr>
          <a:lstStyle/>
          <a:p>
            <a:pPr algn="just"/>
            <a:r>
              <a:rPr lang="es-MX" b="0" i="0" dirty="0">
                <a:solidFill>
                  <a:srgbClr val="000000"/>
                </a:solidFill>
                <a:effectLst/>
                <a:latin typeface="merriweather"/>
              </a:rPr>
              <a:t>El</a:t>
            </a:r>
            <a:r>
              <a:rPr lang="es-MX" b="1" i="0" dirty="0">
                <a:solidFill>
                  <a:srgbClr val="000000"/>
                </a:solidFill>
                <a:effectLst/>
                <a:latin typeface="merriweather"/>
              </a:rPr>
              <a:t> 8 de marzo</a:t>
            </a:r>
            <a:r>
              <a:rPr lang="es-MX" b="0" i="0" dirty="0">
                <a:solidFill>
                  <a:srgbClr val="000000"/>
                </a:solidFill>
                <a:effectLst/>
                <a:latin typeface="merriweather"/>
              </a:rPr>
              <a:t> es un día en el que se celebra a todas las mujeres que luchan y han luchado por logros sociales, como el derecho al voto. Mujeres fuertes y emprendedoras, frágiles y dulces, comprometidas con el bien común. El primer Día de la Mujer como un día de fiesta se celebró en</a:t>
            </a:r>
            <a:r>
              <a:rPr lang="es-MX" b="1" i="0" dirty="0">
                <a:solidFill>
                  <a:srgbClr val="000000"/>
                </a:solidFill>
                <a:effectLst/>
                <a:latin typeface="merriweather"/>
              </a:rPr>
              <a:t> los Estados Unidos, en 1909, por iniciativa del Partido Socialista Americano.</a:t>
            </a:r>
            <a:r>
              <a:rPr lang="es-MX" b="0" i="0" dirty="0">
                <a:solidFill>
                  <a:srgbClr val="000000"/>
                </a:solidFill>
                <a:effectLst/>
                <a:latin typeface="merriweather"/>
              </a:rPr>
              <a:t> Sin embargo, las creencias comunes dicen que </a:t>
            </a:r>
            <a:r>
              <a:rPr lang="es-MX" b="1" i="0" dirty="0">
                <a:solidFill>
                  <a:srgbClr val="000000"/>
                </a:solidFill>
                <a:effectLst/>
                <a:latin typeface="merriweather"/>
              </a:rPr>
              <a:t>la fiesta celebra un episodio en el que 134 mujeres perdieron la vida con motivo de un incendio en 1857.</a:t>
            </a:r>
            <a:endParaRPr lang="es-MX" dirty="0"/>
          </a:p>
        </p:txBody>
      </p:sp>
      <p:pic>
        <p:nvPicPr>
          <p:cNvPr id="2052" name="Picture 4" descr="MUJERES que HICIERON HISTORIA #DiaDeLaMujer | Draw My Life - YouTube">
            <a:hlinkClick r:id="rId7"/>
            <a:extLst>
              <a:ext uri="{FF2B5EF4-FFF2-40B4-BE49-F238E27FC236}">
                <a16:creationId xmlns:a16="http://schemas.microsoft.com/office/drawing/2014/main" id="{A9FA8460-0377-4175-A74F-EB53258D7B8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9569" y="4108174"/>
            <a:ext cx="4802257" cy="274982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7DBE21B-2161-4723-B113-7C29A60F9855}"/>
              </a:ext>
            </a:extLst>
          </p:cNvPr>
          <p:cNvSpPr txBox="1"/>
          <p:nvPr/>
        </p:nvSpPr>
        <p:spPr>
          <a:xfrm>
            <a:off x="4903635" y="4280697"/>
            <a:ext cx="3339547" cy="338554"/>
          </a:xfrm>
          <a:prstGeom prst="rect">
            <a:avLst/>
          </a:prstGeom>
          <a:solidFill>
            <a:srgbClr val="FFFF00"/>
          </a:solidFill>
        </p:spPr>
        <p:txBody>
          <a:bodyPr wrap="square" rtlCol="0">
            <a:spAutoFit/>
          </a:bodyPr>
          <a:lstStyle/>
          <a:p>
            <a:r>
              <a:rPr lang="es-MX" sz="1600" dirty="0">
                <a:solidFill>
                  <a:srgbClr val="FF0000"/>
                </a:solidFill>
              </a:rPr>
              <a:t>Para ir a los videos toca las imágenes</a:t>
            </a:r>
          </a:p>
        </p:txBody>
      </p:sp>
      <p:pic>
        <p:nvPicPr>
          <p:cNvPr id="8" name="Imagen 7">
            <a:hlinkClick r:id="rId9" action="ppaction://hlinksldjump"/>
            <a:extLst>
              <a:ext uri="{FF2B5EF4-FFF2-40B4-BE49-F238E27FC236}">
                <a16:creationId xmlns:a16="http://schemas.microsoft.com/office/drawing/2014/main" id="{0C46A473-B0F9-4A8F-A858-FDE45FC59F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8487" y="5877338"/>
            <a:ext cx="1344576" cy="821611"/>
          </a:xfrm>
          <a:prstGeom prst="rect">
            <a:avLst/>
          </a:prstGeom>
        </p:spPr>
      </p:pic>
      <p:pic>
        <p:nvPicPr>
          <p:cNvPr id="4" name="Msica De Fondo Para Videos De Nios -  Msica Feliz -  Msica Para Publicidad">
            <a:hlinkClick r:id="" action="ppaction://media"/>
            <a:extLst>
              <a:ext uri="{FF2B5EF4-FFF2-40B4-BE49-F238E27FC236}">
                <a16:creationId xmlns:a16="http://schemas.microsoft.com/office/drawing/2014/main" id="{78B402BE-2483-4BE3-82E2-63DC65B1789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93723" y="5983343"/>
            <a:ext cx="609600" cy="609600"/>
          </a:xfrm>
          <a:prstGeom prst="rect">
            <a:avLst/>
          </a:prstGeom>
        </p:spPr>
      </p:pic>
    </p:spTree>
    <p:extLst>
      <p:ext uri="{BB962C8B-B14F-4D97-AF65-F5344CB8AC3E}">
        <p14:creationId xmlns:p14="http://schemas.microsoft.com/office/powerpoint/2010/main" val="18810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A791A9F-BEFF-4EEE-AF47-FB90B7E55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36555EB-2A4F-4E77-9AC9-5A30207BDF48}"/>
              </a:ext>
            </a:extLst>
          </p:cNvPr>
          <p:cNvSpPr txBox="1"/>
          <p:nvPr/>
        </p:nvSpPr>
        <p:spPr>
          <a:xfrm>
            <a:off x="3687414" y="265285"/>
            <a:ext cx="4817168" cy="523220"/>
          </a:xfrm>
          <a:prstGeom prst="rect">
            <a:avLst/>
          </a:prstGeom>
          <a:noFill/>
        </p:spPr>
        <p:txBody>
          <a:bodyPr wrap="square" rtlCol="0">
            <a:spAutoFit/>
          </a:bodyPr>
          <a:lstStyle/>
          <a:p>
            <a:r>
              <a:rPr lang="es-MX" sz="2800" dirty="0">
                <a:latin typeface="Algerian" panose="04020705040A02060702" pitchFamily="82" charset="0"/>
              </a:rPr>
              <a:t>EXPROPIACIÓN PETROLERA</a:t>
            </a:r>
          </a:p>
        </p:txBody>
      </p:sp>
      <p:pic>
        <p:nvPicPr>
          <p:cNvPr id="5" name="Picture 10" descr="AhiVa! PequeNautas - Gifs animados, animaciones - Arquitectura - Torres  Petroliferas">
            <a:hlinkClick r:id="rId5"/>
            <a:extLst>
              <a:ext uri="{FF2B5EF4-FFF2-40B4-BE49-F238E27FC236}">
                <a16:creationId xmlns:a16="http://schemas.microsoft.com/office/drawing/2014/main" id="{C8894AC7-3A44-4789-9BD1-5940659079A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1690" y="1577009"/>
            <a:ext cx="3248837" cy="528099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F8F9955-C77B-44D1-9F2F-2FF6D94DD8F5}"/>
              </a:ext>
            </a:extLst>
          </p:cNvPr>
          <p:cNvSpPr txBox="1"/>
          <p:nvPr/>
        </p:nvSpPr>
        <p:spPr>
          <a:xfrm>
            <a:off x="2882346" y="1305099"/>
            <a:ext cx="6427305" cy="1298713"/>
          </a:xfrm>
          <a:prstGeom prst="rect">
            <a:avLst/>
          </a:prstGeom>
          <a:noFill/>
        </p:spPr>
        <p:txBody>
          <a:bodyPr wrap="square" rtlCol="0">
            <a:spAutoFit/>
          </a:bodyPr>
          <a:lstStyle/>
          <a:p>
            <a:endParaRPr lang="es-MX" dirty="0"/>
          </a:p>
        </p:txBody>
      </p:sp>
      <p:sp>
        <p:nvSpPr>
          <p:cNvPr id="2" name="CuadroTexto 1">
            <a:extLst>
              <a:ext uri="{FF2B5EF4-FFF2-40B4-BE49-F238E27FC236}">
                <a16:creationId xmlns:a16="http://schemas.microsoft.com/office/drawing/2014/main" id="{81BC92E9-9D04-431B-9869-953F552F597B}"/>
              </a:ext>
            </a:extLst>
          </p:cNvPr>
          <p:cNvSpPr txBox="1"/>
          <p:nvPr/>
        </p:nvSpPr>
        <p:spPr>
          <a:xfrm>
            <a:off x="2882346" y="962565"/>
            <a:ext cx="5658678" cy="4524315"/>
          </a:xfrm>
          <a:prstGeom prst="rect">
            <a:avLst/>
          </a:prstGeom>
          <a:noFill/>
        </p:spPr>
        <p:txBody>
          <a:bodyPr wrap="square" rtlCol="0">
            <a:spAutoFit/>
          </a:bodyPr>
          <a:lstStyle/>
          <a:p>
            <a:pPr algn="just"/>
            <a:r>
              <a:rPr lang="es-MX" sz="2400" b="1" i="0" dirty="0">
                <a:effectLst/>
                <a:latin typeface="Montserrat"/>
              </a:rPr>
              <a:t>La Expropiación Petrolera de México </a:t>
            </a:r>
            <a:r>
              <a:rPr lang="es-MX" sz="2400" b="0" i="0" dirty="0">
                <a:effectLst/>
                <a:latin typeface="Montserrat"/>
              </a:rPr>
              <a:t>fue un acto por medio del cual se nacionalizó toda la industria petrolera de nuestro país.</a:t>
            </a:r>
          </a:p>
          <a:p>
            <a:pPr algn="just"/>
            <a:endParaRPr lang="es-MX" sz="2400" b="0" i="0" dirty="0">
              <a:effectLst/>
              <a:latin typeface="Montserrat"/>
            </a:endParaRPr>
          </a:p>
          <a:p>
            <a:pPr algn="just"/>
            <a:r>
              <a:rPr lang="es-MX" sz="2400" b="1" i="0" dirty="0">
                <a:effectLst/>
                <a:latin typeface="Montserrat"/>
              </a:rPr>
              <a:t>El 18 de marzo de 1938 </a:t>
            </a:r>
            <a:r>
              <a:rPr lang="es-MX" sz="2400" b="0" i="0" dirty="0">
                <a:effectLst/>
                <a:latin typeface="Montserrat"/>
              </a:rPr>
              <a:t>el Presidente de México, General </a:t>
            </a:r>
            <a:r>
              <a:rPr lang="es-MX" sz="2400" b="1" i="0" dirty="0">
                <a:effectLst/>
                <a:latin typeface="Montserrat"/>
              </a:rPr>
              <a:t>Lázaro Cárdenas del Río</a:t>
            </a:r>
            <a:r>
              <a:rPr lang="es-MX" sz="2400" b="0" i="0" dirty="0">
                <a:effectLst/>
                <a:latin typeface="Montserrat"/>
              </a:rPr>
              <a:t>, expidió el decreto de la Expropiación Petrolera, el cual consistió en la apropiación legal del petróleo que explotaban 17 compañías extranjeras que tenían el control de la industria, para convertirse en </a:t>
            </a:r>
            <a:r>
              <a:rPr lang="es-MX" sz="2400" b="1" i="0" dirty="0">
                <a:effectLst/>
                <a:latin typeface="Montserrat"/>
              </a:rPr>
              <a:t>propiedad de los mexicanos.</a:t>
            </a:r>
          </a:p>
        </p:txBody>
      </p:sp>
      <p:pic>
        <p:nvPicPr>
          <p:cNvPr id="1026" name="Picture 2">
            <a:hlinkClick r:id="rId7"/>
            <a:extLst>
              <a:ext uri="{FF2B5EF4-FFF2-40B4-BE49-F238E27FC236}">
                <a16:creationId xmlns:a16="http://schemas.microsoft.com/office/drawing/2014/main" id="{386B031E-E34A-43B3-A840-59CA977719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9065728" y="526895"/>
            <a:ext cx="2170865" cy="171615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hlinkClick r:id="rId9"/>
            <a:extLst>
              <a:ext uri="{FF2B5EF4-FFF2-40B4-BE49-F238E27FC236}">
                <a16:creationId xmlns:a16="http://schemas.microsoft.com/office/drawing/2014/main" id="{7E098C86-901C-4920-BE9D-014AB0D032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8342" y="2603812"/>
            <a:ext cx="1825635" cy="2262158"/>
          </a:xfrm>
          <a:prstGeom prst="ellipse">
            <a:avLst/>
          </a:prstGeom>
        </p:spPr>
      </p:pic>
      <p:sp>
        <p:nvSpPr>
          <p:cNvPr id="9" name="CuadroTexto 8">
            <a:extLst>
              <a:ext uri="{FF2B5EF4-FFF2-40B4-BE49-F238E27FC236}">
                <a16:creationId xmlns:a16="http://schemas.microsoft.com/office/drawing/2014/main" id="{A51976DB-CB8B-499D-AD9B-F916E583FC38}"/>
              </a:ext>
            </a:extLst>
          </p:cNvPr>
          <p:cNvSpPr txBox="1"/>
          <p:nvPr/>
        </p:nvSpPr>
        <p:spPr>
          <a:xfrm>
            <a:off x="9356023" y="4844626"/>
            <a:ext cx="1707954" cy="369332"/>
          </a:xfrm>
          <a:prstGeom prst="rect">
            <a:avLst/>
          </a:prstGeom>
          <a:noFill/>
        </p:spPr>
        <p:txBody>
          <a:bodyPr wrap="square" rtlCol="0">
            <a:spAutoFit/>
          </a:bodyPr>
          <a:lstStyle/>
          <a:p>
            <a:r>
              <a:rPr lang="es-MX" dirty="0"/>
              <a:t>Lázaro Cárdenas</a:t>
            </a:r>
          </a:p>
        </p:txBody>
      </p:sp>
      <p:sp>
        <p:nvSpPr>
          <p:cNvPr id="11" name="CuadroTexto 10">
            <a:extLst>
              <a:ext uri="{FF2B5EF4-FFF2-40B4-BE49-F238E27FC236}">
                <a16:creationId xmlns:a16="http://schemas.microsoft.com/office/drawing/2014/main" id="{795CC764-7153-465B-B60C-E5763872F310}"/>
              </a:ext>
            </a:extLst>
          </p:cNvPr>
          <p:cNvSpPr txBox="1"/>
          <p:nvPr/>
        </p:nvSpPr>
        <p:spPr>
          <a:xfrm>
            <a:off x="4088298" y="5476274"/>
            <a:ext cx="3703982" cy="369332"/>
          </a:xfrm>
          <a:prstGeom prst="rect">
            <a:avLst/>
          </a:prstGeom>
          <a:solidFill>
            <a:srgbClr val="FFFF00"/>
          </a:solidFill>
        </p:spPr>
        <p:txBody>
          <a:bodyPr wrap="square">
            <a:spAutoFit/>
          </a:bodyPr>
          <a:lstStyle/>
          <a:p>
            <a:r>
              <a:rPr lang="es-MX" sz="1800" dirty="0">
                <a:solidFill>
                  <a:srgbClr val="FF0000"/>
                </a:solidFill>
              </a:rPr>
              <a:t>Para ir a los videos toca las imágenes</a:t>
            </a:r>
          </a:p>
        </p:txBody>
      </p:sp>
      <p:pic>
        <p:nvPicPr>
          <p:cNvPr id="12" name="Imagen 11">
            <a:hlinkClick r:id="rId11" action="ppaction://hlinksldjump"/>
            <a:extLst>
              <a:ext uri="{FF2B5EF4-FFF2-40B4-BE49-F238E27FC236}">
                <a16:creationId xmlns:a16="http://schemas.microsoft.com/office/drawing/2014/main" id="{79B18281-BB60-4A9B-ACCD-61CEF7955B2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19401" y="5769640"/>
            <a:ext cx="1344576" cy="821611"/>
          </a:xfrm>
          <a:prstGeom prst="rect">
            <a:avLst/>
          </a:prstGeom>
        </p:spPr>
      </p:pic>
      <p:pic>
        <p:nvPicPr>
          <p:cNvPr id="13" name="Msica De Fondo Para Videos De Nios -  Msica Feliz -  Msica Para Publicidad">
            <a:hlinkClick r:id="" action="ppaction://media"/>
            <a:extLst>
              <a:ext uri="{FF2B5EF4-FFF2-40B4-BE49-F238E27FC236}">
                <a16:creationId xmlns:a16="http://schemas.microsoft.com/office/drawing/2014/main" id="{C0EF197F-5F3D-4A58-B822-6F2297B84B44}"/>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93723" y="5983343"/>
            <a:ext cx="609600" cy="609600"/>
          </a:xfrm>
          <a:prstGeom prst="rect">
            <a:avLst/>
          </a:prstGeom>
        </p:spPr>
      </p:pic>
    </p:spTree>
    <p:extLst>
      <p:ext uri="{BB962C8B-B14F-4D97-AF65-F5344CB8AC3E}">
        <p14:creationId xmlns:p14="http://schemas.microsoft.com/office/powerpoint/2010/main" val="69910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95"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repeatCount="indefinite"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48D45B-C7AE-4CFA-A6DC-AEE9E2267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7000"/>
            <a:ext cx="6858001" cy="12192001"/>
          </a:xfrm>
          <a:prstGeom prst="rect">
            <a:avLst/>
          </a:prstGeom>
        </p:spPr>
      </p:pic>
      <p:sp>
        <p:nvSpPr>
          <p:cNvPr id="6" name="CuadroTexto 5">
            <a:extLst>
              <a:ext uri="{FF2B5EF4-FFF2-40B4-BE49-F238E27FC236}">
                <a16:creationId xmlns:a16="http://schemas.microsoft.com/office/drawing/2014/main" id="{84BECCFD-1F36-4335-9D17-A77807747DF8}"/>
              </a:ext>
            </a:extLst>
          </p:cNvPr>
          <p:cNvSpPr txBox="1"/>
          <p:nvPr/>
        </p:nvSpPr>
        <p:spPr>
          <a:xfrm>
            <a:off x="2826024" y="954131"/>
            <a:ext cx="6539950" cy="954107"/>
          </a:xfrm>
          <a:prstGeom prst="rect">
            <a:avLst/>
          </a:prstGeom>
          <a:noFill/>
        </p:spPr>
        <p:txBody>
          <a:bodyPr wrap="square" rtlCol="0">
            <a:spAutoFit/>
          </a:bodyPr>
          <a:lstStyle/>
          <a:p>
            <a:pPr algn="ctr"/>
            <a:r>
              <a:rPr lang="es-MX" sz="2800" dirty="0">
                <a:solidFill>
                  <a:srgbClr val="7030A0"/>
                </a:solidFill>
                <a:latin typeface="Modern Love" panose="04090805081005020601" pitchFamily="82" charset="0"/>
              </a:rPr>
              <a:t>Inicia la estación de </a:t>
            </a:r>
          </a:p>
          <a:p>
            <a:pPr algn="ctr"/>
            <a:r>
              <a:rPr lang="es-MX" sz="2800" dirty="0">
                <a:solidFill>
                  <a:srgbClr val="FF0066"/>
                </a:solidFill>
                <a:latin typeface="Modern Love" panose="04090805081005020601" pitchFamily="82" charset="0"/>
              </a:rPr>
              <a:t>PRIMAVERA</a:t>
            </a:r>
          </a:p>
        </p:txBody>
      </p:sp>
      <p:sp>
        <p:nvSpPr>
          <p:cNvPr id="2" name="CuadroTexto 1">
            <a:extLst>
              <a:ext uri="{FF2B5EF4-FFF2-40B4-BE49-F238E27FC236}">
                <a16:creationId xmlns:a16="http://schemas.microsoft.com/office/drawing/2014/main" id="{3F939DC9-5C1F-41F1-9899-2B76306A6CD6}"/>
              </a:ext>
            </a:extLst>
          </p:cNvPr>
          <p:cNvSpPr txBox="1"/>
          <p:nvPr/>
        </p:nvSpPr>
        <p:spPr>
          <a:xfrm>
            <a:off x="6637682" y="3980599"/>
            <a:ext cx="4475922" cy="1477328"/>
          </a:xfrm>
          <a:prstGeom prst="rect">
            <a:avLst/>
          </a:prstGeom>
          <a:noFill/>
        </p:spPr>
        <p:txBody>
          <a:bodyPr wrap="square" rtlCol="0">
            <a:spAutoFit/>
          </a:bodyPr>
          <a:lstStyle/>
          <a:p>
            <a:pPr algn="just"/>
            <a:r>
              <a:rPr lang="es-MX" b="1" i="0" dirty="0">
                <a:solidFill>
                  <a:srgbClr val="000000"/>
                </a:solidFill>
                <a:effectLst/>
                <a:latin typeface="Source Sans Pro" panose="020B0503030403020204" pitchFamily="34" charset="0"/>
              </a:rPr>
              <a:t>La primavera </a:t>
            </a:r>
            <a:r>
              <a:rPr lang="es-MX" b="0" i="0" dirty="0">
                <a:solidFill>
                  <a:srgbClr val="000000"/>
                </a:solidFill>
                <a:effectLst/>
                <a:latin typeface="Source Sans Pro" panose="020B0503030403020204" pitchFamily="34" charset="0"/>
              </a:rPr>
              <a:t>es sinónimo de juventud, vida, aire fresco, sol y todo lo que aporte coloridos; en esta época del año vemos todo con mucho mayor vigor, frescura y hermosura.</a:t>
            </a:r>
          </a:p>
        </p:txBody>
      </p:sp>
      <p:sp>
        <p:nvSpPr>
          <p:cNvPr id="4" name="CuadroTexto 3">
            <a:extLst>
              <a:ext uri="{FF2B5EF4-FFF2-40B4-BE49-F238E27FC236}">
                <a16:creationId xmlns:a16="http://schemas.microsoft.com/office/drawing/2014/main" id="{F19C9E87-0893-4CF1-B250-3484062549B3}"/>
              </a:ext>
            </a:extLst>
          </p:cNvPr>
          <p:cNvSpPr txBox="1"/>
          <p:nvPr/>
        </p:nvSpPr>
        <p:spPr>
          <a:xfrm>
            <a:off x="914399" y="1769739"/>
            <a:ext cx="5486400" cy="1754326"/>
          </a:xfrm>
          <a:prstGeom prst="rect">
            <a:avLst/>
          </a:prstGeom>
          <a:noFill/>
        </p:spPr>
        <p:txBody>
          <a:bodyPr wrap="square" rtlCol="0">
            <a:spAutoFit/>
          </a:bodyPr>
          <a:lstStyle/>
          <a:p>
            <a:pPr algn="just"/>
            <a:r>
              <a:rPr lang="es-MX" b="0" i="0" dirty="0">
                <a:solidFill>
                  <a:srgbClr val="000000"/>
                </a:solidFill>
                <a:effectLst/>
                <a:latin typeface="Source Sans Pro" panose="020B0503030403020204" pitchFamily="34" charset="0"/>
              </a:rPr>
              <a:t>La primavera es una de las </a:t>
            </a:r>
            <a:r>
              <a:rPr lang="es-MX" b="1" i="0" dirty="0">
                <a:solidFill>
                  <a:srgbClr val="000000"/>
                </a:solidFill>
                <a:effectLst/>
                <a:latin typeface="Source Sans Pro" panose="020B0503030403020204" pitchFamily="34" charset="0"/>
              </a:rPr>
              <a:t>cuatro estaciones </a:t>
            </a:r>
            <a:r>
              <a:rPr lang="es-MX" b="0" i="0" dirty="0">
                <a:solidFill>
                  <a:srgbClr val="000000"/>
                </a:solidFill>
                <a:effectLst/>
                <a:latin typeface="Source Sans Pro" panose="020B0503030403020204" pitchFamily="34" charset="0"/>
              </a:rPr>
              <a:t>de las zonas templadas, la transición entre el invierno y el verano.</a:t>
            </a:r>
          </a:p>
          <a:p>
            <a:pPr algn="just"/>
            <a:r>
              <a:rPr lang="es-MX" b="0" i="0" dirty="0">
                <a:solidFill>
                  <a:srgbClr val="000000"/>
                </a:solidFill>
                <a:effectLst/>
                <a:latin typeface="Source Sans Pro" panose="020B0503030403020204" pitchFamily="34" charset="0"/>
              </a:rPr>
              <a:t>Las estaciones se producen gracias a la forma de nuestro planeta y </a:t>
            </a:r>
            <a:r>
              <a:rPr lang="es-MX" b="1" i="0" dirty="0">
                <a:solidFill>
                  <a:srgbClr val="000000"/>
                </a:solidFill>
                <a:effectLst/>
                <a:latin typeface="Source Sans Pro" panose="020B0503030403020204" pitchFamily="34" charset="0"/>
              </a:rPr>
              <a:t>al movimiento de traslación de la Tierra (Primavera, verano, otoño e invierno)</a:t>
            </a:r>
          </a:p>
        </p:txBody>
      </p:sp>
      <p:pic>
        <p:nvPicPr>
          <p:cNvPr id="10" name="Imagen 9">
            <a:hlinkClick r:id="rId5"/>
            <a:extLst>
              <a:ext uri="{FF2B5EF4-FFF2-40B4-BE49-F238E27FC236}">
                <a16:creationId xmlns:a16="http://schemas.microsoft.com/office/drawing/2014/main" id="{54E1892E-8C72-4EAD-9D7E-008D6E49EA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5838" y="3858216"/>
            <a:ext cx="3409122" cy="1859867"/>
          </a:xfrm>
          <a:prstGeom prst="rect">
            <a:avLst/>
          </a:prstGeom>
          <a:ln w="228600" cap="sq" cmpd="thickThin">
            <a:solidFill>
              <a:srgbClr val="000000"/>
            </a:solidFill>
            <a:prstDash val="solid"/>
            <a:miter lim="800000"/>
          </a:ln>
          <a:effectLst>
            <a:innerShdw blurRad="76200">
              <a:srgbClr val="000000"/>
            </a:innerShdw>
          </a:effectLst>
        </p:spPr>
      </p:pic>
      <p:pic>
        <p:nvPicPr>
          <p:cNvPr id="7" name="Imagen 6">
            <a:hlinkClick r:id="rId7"/>
            <a:extLst>
              <a:ext uri="{FF2B5EF4-FFF2-40B4-BE49-F238E27FC236}">
                <a16:creationId xmlns:a16="http://schemas.microsoft.com/office/drawing/2014/main" id="{E9F5F985-7D5F-4B9C-87DD-62C2312203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9410" y="1400073"/>
            <a:ext cx="3879577" cy="2460248"/>
          </a:xfrm>
          <a:prstGeom prst="rect">
            <a:avLst/>
          </a:prstGeom>
        </p:spPr>
      </p:pic>
      <p:sp>
        <p:nvSpPr>
          <p:cNvPr id="9" name="CuadroTexto 8">
            <a:extLst>
              <a:ext uri="{FF2B5EF4-FFF2-40B4-BE49-F238E27FC236}">
                <a16:creationId xmlns:a16="http://schemas.microsoft.com/office/drawing/2014/main" id="{559D4A83-CE12-4FF1-9212-1A51F964C463}"/>
              </a:ext>
            </a:extLst>
          </p:cNvPr>
          <p:cNvSpPr txBox="1"/>
          <p:nvPr/>
        </p:nvSpPr>
        <p:spPr>
          <a:xfrm>
            <a:off x="6996318" y="5457927"/>
            <a:ext cx="3685760" cy="369332"/>
          </a:xfrm>
          <a:prstGeom prst="rect">
            <a:avLst/>
          </a:prstGeom>
          <a:solidFill>
            <a:srgbClr val="FFFF00"/>
          </a:solidFill>
        </p:spPr>
        <p:txBody>
          <a:bodyPr wrap="square">
            <a:spAutoFit/>
          </a:bodyPr>
          <a:lstStyle/>
          <a:p>
            <a:r>
              <a:rPr lang="es-MX" sz="1800" dirty="0">
                <a:solidFill>
                  <a:srgbClr val="FF0000"/>
                </a:solidFill>
              </a:rPr>
              <a:t>Para ir a los videos toca las imágenes</a:t>
            </a:r>
          </a:p>
        </p:txBody>
      </p:sp>
      <p:pic>
        <p:nvPicPr>
          <p:cNvPr id="11" name="Imagen 10">
            <a:hlinkClick r:id="rId9" action="ppaction://hlinksldjump"/>
            <a:extLst>
              <a:ext uri="{FF2B5EF4-FFF2-40B4-BE49-F238E27FC236}">
                <a16:creationId xmlns:a16="http://schemas.microsoft.com/office/drawing/2014/main" id="{89044218-0B78-47AC-AA87-D2B6AF984F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1947" y="6268278"/>
            <a:ext cx="1760053" cy="589722"/>
          </a:xfrm>
          <a:prstGeom prst="rect">
            <a:avLst/>
          </a:prstGeom>
        </p:spPr>
      </p:pic>
      <p:pic>
        <p:nvPicPr>
          <p:cNvPr id="12" name="Msica De Fondo Para Videos De Nios -  Msica Feliz -  Msica Para Publicidad">
            <a:hlinkClick r:id="" action="ppaction://media"/>
            <a:extLst>
              <a:ext uri="{FF2B5EF4-FFF2-40B4-BE49-F238E27FC236}">
                <a16:creationId xmlns:a16="http://schemas.microsoft.com/office/drawing/2014/main" id="{1E19A3E0-0561-4113-BD38-C4E06D01602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93723" y="5983343"/>
            <a:ext cx="609600" cy="609600"/>
          </a:xfrm>
          <a:prstGeom prst="rect">
            <a:avLst/>
          </a:prstGeom>
        </p:spPr>
      </p:pic>
    </p:spTree>
    <p:extLst>
      <p:ext uri="{BB962C8B-B14F-4D97-AF65-F5344CB8AC3E}">
        <p14:creationId xmlns:p14="http://schemas.microsoft.com/office/powerpoint/2010/main" val="10415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9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repeatCount="indefinite"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48D45B-C7AE-4CFA-A6DC-AEE9E2267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7000"/>
            <a:ext cx="6858001" cy="12192001"/>
          </a:xfrm>
          <a:prstGeom prst="rect">
            <a:avLst/>
          </a:prstGeom>
        </p:spPr>
      </p:pic>
      <p:sp>
        <p:nvSpPr>
          <p:cNvPr id="6" name="CuadroTexto 5">
            <a:extLst>
              <a:ext uri="{FF2B5EF4-FFF2-40B4-BE49-F238E27FC236}">
                <a16:creationId xmlns:a16="http://schemas.microsoft.com/office/drawing/2014/main" id="{84BECCFD-1F36-4335-9D17-A77807747DF8}"/>
              </a:ext>
            </a:extLst>
          </p:cNvPr>
          <p:cNvSpPr txBox="1"/>
          <p:nvPr/>
        </p:nvSpPr>
        <p:spPr>
          <a:xfrm>
            <a:off x="2826024" y="954131"/>
            <a:ext cx="6539950" cy="954107"/>
          </a:xfrm>
          <a:prstGeom prst="rect">
            <a:avLst/>
          </a:prstGeom>
          <a:noFill/>
        </p:spPr>
        <p:txBody>
          <a:bodyPr wrap="square" rtlCol="0">
            <a:spAutoFit/>
          </a:bodyPr>
          <a:lstStyle/>
          <a:p>
            <a:pPr algn="ctr"/>
            <a:r>
              <a:rPr lang="es-MX" sz="2800" dirty="0">
                <a:solidFill>
                  <a:srgbClr val="7030A0"/>
                </a:solidFill>
                <a:latin typeface="Modern Love" panose="04090805081005020601" pitchFamily="82" charset="0"/>
              </a:rPr>
              <a:t>Inicia la estación de </a:t>
            </a:r>
          </a:p>
          <a:p>
            <a:pPr algn="ctr"/>
            <a:r>
              <a:rPr lang="es-MX" sz="2800" dirty="0">
                <a:solidFill>
                  <a:srgbClr val="FF0066"/>
                </a:solidFill>
                <a:latin typeface="Modern Love" panose="04090805081005020601" pitchFamily="82" charset="0"/>
              </a:rPr>
              <a:t>PRIMAVERA</a:t>
            </a:r>
          </a:p>
        </p:txBody>
      </p:sp>
      <p:sp>
        <p:nvSpPr>
          <p:cNvPr id="8" name="CuadroTexto 7">
            <a:extLst>
              <a:ext uri="{FF2B5EF4-FFF2-40B4-BE49-F238E27FC236}">
                <a16:creationId xmlns:a16="http://schemas.microsoft.com/office/drawing/2014/main" id="{1B694B9D-1A98-415B-AF0C-48D796915619}"/>
              </a:ext>
            </a:extLst>
          </p:cNvPr>
          <p:cNvSpPr txBox="1"/>
          <p:nvPr/>
        </p:nvSpPr>
        <p:spPr>
          <a:xfrm>
            <a:off x="2226365" y="1908238"/>
            <a:ext cx="7739268" cy="2031325"/>
          </a:xfrm>
          <a:prstGeom prst="rect">
            <a:avLst/>
          </a:prstGeom>
          <a:noFill/>
        </p:spPr>
        <p:txBody>
          <a:bodyPr wrap="square" rtlCol="0">
            <a:spAutoFit/>
          </a:bodyPr>
          <a:lstStyle/>
          <a:p>
            <a:pPr algn="just"/>
            <a:r>
              <a:rPr lang="es-MX" b="0" i="0" dirty="0">
                <a:solidFill>
                  <a:srgbClr val="000000"/>
                </a:solidFill>
                <a:effectLst/>
                <a:latin typeface="Source Sans Pro" panose="020B0503030403020204" pitchFamily="34" charset="0"/>
              </a:rPr>
              <a:t>En México se celebra el </a:t>
            </a:r>
            <a:r>
              <a:rPr lang="es-MX" b="1" i="0" dirty="0">
                <a:solidFill>
                  <a:srgbClr val="000000"/>
                </a:solidFill>
                <a:effectLst/>
                <a:latin typeface="Source Sans Pro" panose="020B0503030403020204" pitchFamily="34" charset="0"/>
              </a:rPr>
              <a:t>21 de marzo de cada año </a:t>
            </a:r>
            <a:r>
              <a:rPr lang="es-MX" b="0" i="0" dirty="0">
                <a:solidFill>
                  <a:srgbClr val="000000"/>
                </a:solidFill>
                <a:effectLst/>
                <a:latin typeface="Source Sans Pro" panose="020B0503030403020204" pitchFamily="34" charset="0"/>
              </a:rPr>
              <a:t>y para festejarlo se realizan diferentes actos, en las escuelas los niños llevan a cabo </a:t>
            </a:r>
            <a:r>
              <a:rPr lang="es-MX" b="1" i="0" dirty="0">
                <a:solidFill>
                  <a:srgbClr val="000000"/>
                </a:solidFill>
                <a:effectLst/>
                <a:latin typeface="Source Sans Pro" panose="020B0503030403020204" pitchFamily="34" charset="0"/>
              </a:rPr>
              <a:t>actividades culturales como bailes o representaciones teatrales</a:t>
            </a:r>
            <a:r>
              <a:rPr lang="es-MX" b="0" i="0" dirty="0">
                <a:solidFill>
                  <a:srgbClr val="000000"/>
                </a:solidFill>
                <a:effectLst/>
                <a:latin typeface="Source Sans Pro" panose="020B0503030403020204" pitchFamily="34" charset="0"/>
              </a:rPr>
              <a:t>, vistiendo atuendos relativos a la primavera. Por otra parte muchas personas acuden a lugares en los que hay pirámides Mayas para tomar el sol del </a:t>
            </a:r>
            <a:r>
              <a:rPr lang="es-MX" b="1" i="0" dirty="0">
                <a:solidFill>
                  <a:srgbClr val="000000"/>
                </a:solidFill>
                <a:effectLst/>
                <a:latin typeface="Source Sans Pro" panose="020B0503030403020204" pitchFamily="34" charset="0"/>
              </a:rPr>
              <a:t>equinoccio, como Teotihuacán o Chichen-Itzá.</a:t>
            </a:r>
            <a:br>
              <a:rPr lang="es-MX" b="1" i="0" dirty="0">
                <a:solidFill>
                  <a:srgbClr val="000000"/>
                </a:solidFill>
                <a:effectLst/>
                <a:latin typeface="Source Sans Pro" panose="020B0503030403020204" pitchFamily="34" charset="0"/>
              </a:rPr>
            </a:br>
            <a:endParaRPr lang="es-MX" b="1" i="0" dirty="0">
              <a:solidFill>
                <a:srgbClr val="000000"/>
              </a:solidFill>
              <a:effectLst/>
              <a:latin typeface="Source Sans Pro" panose="020B0503030403020204" pitchFamily="34" charset="0"/>
            </a:endParaRPr>
          </a:p>
        </p:txBody>
      </p:sp>
      <p:pic>
        <p:nvPicPr>
          <p:cNvPr id="7" name="Imagen 6">
            <a:hlinkClick r:id="rId5"/>
            <a:extLst>
              <a:ext uri="{FF2B5EF4-FFF2-40B4-BE49-F238E27FC236}">
                <a16:creationId xmlns:a16="http://schemas.microsoft.com/office/drawing/2014/main" id="{7BC7701E-09F3-4146-86D3-7F7EE5EC6EC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0347" y="3414321"/>
            <a:ext cx="2857500" cy="2299428"/>
          </a:xfrm>
          <a:prstGeom prst="rect">
            <a:avLst/>
          </a:prstGeom>
        </p:spPr>
      </p:pic>
      <p:pic>
        <p:nvPicPr>
          <p:cNvPr id="4" name="Imagen 3">
            <a:hlinkClick r:id="rId7"/>
            <a:extLst>
              <a:ext uri="{FF2B5EF4-FFF2-40B4-BE49-F238E27FC236}">
                <a16:creationId xmlns:a16="http://schemas.microsoft.com/office/drawing/2014/main" id="{12B7C68B-2E4C-4265-8D54-BC216C4081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3483" y="3765529"/>
            <a:ext cx="3260032" cy="1774186"/>
          </a:xfrm>
          <a:prstGeom prst="rect">
            <a:avLst/>
          </a:prstGeom>
          <a:ln w="228600" cap="sq" cmpd="thickThin">
            <a:solidFill>
              <a:srgbClr val="000000"/>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2D632EF-01CF-4566-B79E-E8FF95222386}"/>
              </a:ext>
            </a:extLst>
          </p:cNvPr>
          <p:cNvSpPr txBox="1"/>
          <p:nvPr/>
        </p:nvSpPr>
        <p:spPr>
          <a:xfrm>
            <a:off x="1660662" y="5663135"/>
            <a:ext cx="3776870" cy="369332"/>
          </a:xfrm>
          <a:prstGeom prst="rect">
            <a:avLst/>
          </a:prstGeom>
          <a:solidFill>
            <a:srgbClr val="FFFF00"/>
          </a:solidFill>
        </p:spPr>
        <p:txBody>
          <a:bodyPr wrap="square">
            <a:spAutoFit/>
          </a:bodyPr>
          <a:lstStyle/>
          <a:p>
            <a:r>
              <a:rPr lang="es-MX" sz="1800" dirty="0">
                <a:solidFill>
                  <a:srgbClr val="FF0000"/>
                </a:solidFill>
              </a:rPr>
              <a:t>Para ir a los videos toca las imágenes</a:t>
            </a:r>
          </a:p>
        </p:txBody>
      </p:sp>
      <p:pic>
        <p:nvPicPr>
          <p:cNvPr id="10" name="Imagen 9">
            <a:hlinkClick r:id="rId9" action="ppaction://hlinksldjump"/>
            <a:extLst>
              <a:ext uri="{FF2B5EF4-FFF2-40B4-BE49-F238E27FC236}">
                <a16:creationId xmlns:a16="http://schemas.microsoft.com/office/drawing/2014/main" id="{3B31CC0F-D478-4572-BDCA-645F893FE8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8487" y="5877338"/>
            <a:ext cx="1344576" cy="821611"/>
          </a:xfrm>
          <a:prstGeom prst="rect">
            <a:avLst/>
          </a:prstGeom>
        </p:spPr>
      </p:pic>
      <p:pic>
        <p:nvPicPr>
          <p:cNvPr id="11" name="Msica De Fondo Para Videos De Nios -  Msica Feliz -  Msica Para Publicidad">
            <a:hlinkClick r:id="" action="ppaction://media"/>
            <a:extLst>
              <a:ext uri="{FF2B5EF4-FFF2-40B4-BE49-F238E27FC236}">
                <a16:creationId xmlns:a16="http://schemas.microsoft.com/office/drawing/2014/main" id="{DABC4F9C-F4B8-4557-8440-06975D02C12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93723" y="5983343"/>
            <a:ext cx="609600" cy="609600"/>
          </a:xfrm>
          <a:prstGeom prst="rect">
            <a:avLst/>
          </a:prstGeom>
        </p:spPr>
      </p:pic>
    </p:spTree>
    <p:extLst>
      <p:ext uri="{BB962C8B-B14F-4D97-AF65-F5344CB8AC3E}">
        <p14:creationId xmlns:p14="http://schemas.microsoft.com/office/powerpoint/2010/main" val="143901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9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7"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45881C-119B-4A1F-8358-2F43320E89DC}"/>
              </a:ext>
            </a:extLst>
          </p:cNvPr>
          <p:cNvPicPr>
            <a:picLocks noChangeAspect="1"/>
          </p:cNvPicPr>
          <p:nvPr/>
        </p:nvPicPr>
        <p:blipFill rotWithShape="1">
          <a:blip r:embed="rId4">
            <a:extLst>
              <a:ext uri="{28A0092B-C50C-407E-A947-70E740481C1C}">
                <a14:useLocalDpi xmlns:a14="http://schemas.microsoft.com/office/drawing/2010/main" val="0"/>
              </a:ext>
            </a:extLst>
          </a:blip>
          <a:srcRect b="8241"/>
          <a:stretch/>
        </p:blipFill>
        <p:spPr>
          <a:xfrm>
            <a:off x="0" y="1"/>
            <a:ext cx="12191999" cy="6857999"/>
          </a:xfrm>
          <a:prstGeom prst="rect">
            <a:avLst/>
          </a:prstGeom>
        </p:spPr>
      </p:pic>
      <p:sp>
        <p:nvSpPr>
          <p:cNvPr id="4" name="CuadroTexto 3">
            <a:extLst>
              <a:ext uri="{FF2B5EF4-FFF2-40B4-BE49-F238E27FC236}">
                <a16:creationId xmlns:a16="http://schemas.microsoft.com/office/drawing/2014/main" id="{D198BE39-1EF6-4ECB-A848-CFFE05CA0A51}"/>
              </a:ext>
            </a:extLst>
          </p:cNvPr>
          <p:cNvSpPr txBox="1"/>
          <p:nvPr/>
        </p:nvSpPr>
        <p:spPr>
          <a:xfrm>
            <a:off x="4625009" y="622853"/>
            <a:ext cx="3763617" cy="954107"/>
          </a:xfrm>
          <a:prstGeom prst="rect">
            <a:avLst/>
          </a:prstGeom>
          <a:noFill/>
        </p:spPr>
        <p:txBody>
          <a:bodyPr wrap="square" rtlCol="0">
            <a:spAutoFit/>
          </a:bodyPr>
          <a:lstStyle/>
          <a:p>
            <a:pPr algn="ctr"/>
            <a:r>
              <a:rPr lang="es-MX" sz="2800" dirty="0">
                <a:latin typeface="Algerian" panose="04020705040A02060702" pitchFamily="82" charset="0"/>
              </a:rPr>
              <a:t>NATALICIO DE BENITO JUAREZ</a:t>
            </a:r>
          </a:p>
        </p:txBody>
      </p:sp>
      <p:pic>
        <p:nvPicPr>
          <p:cNvPr id="6" name="Imagen 5">
            <a:hlinkClick r:id="rId5"/>
            <a:extLst>
              <a:ext uri="{FF2B5EF4-FFF2-40B4-BE49-F238E27FC236}">
                <a16:creationId xmlns:a16="http://schemas.microsoft.com/office/drawing/2014/main" id="{58C8331E-DCC2-4B13-8D0C-B2796BB2188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4964" l="9346" r="89720"/>
                    </a14:imgEffect>
                  </a14:imgLayer>
                </a14:imgProps>
              </a:ext>
              <a:ext uri="{28A0092B-C50C-407E-A947-70E740481C1C}">
                <a14:useLocalDpi xmlns:a14="http://schemas.microsoft.com/office/drawing/2010/main" val="0"/>
              </a:ext>
            </a:extLst>
          </a:blip>
          <a:stretch>
            <a:fillRect/>
          </a:stretch>
        </p:blipFill>
        <p:spPr>
          <a:xfrm>
            <a:off x="1007164" y="1170677"/>
            <a:ext cx="3139619" cy="2910993"/>
          </a:xfrm>
          <a:prstGeom prst="rect">
            <a:avLst/>
          </a:prstGeom>
        </p:spPr>
      </p:pic>
      <p:sp>
        <p:nvSpPr>
          <p:cNvPr id="7" name="CuadroTexto 6">
            <a:extLst>
              <a:ext uri="{FF2B5EF4-FFF2-40B4-BE49-F238E27FC236}">
                <a16:creationId xmlns:a16="http://schemas.microsoft.com/office/drawing/2014/main" id="{A282046E-66C1-4DCB-B42B-F967BDEA65B5}"/>
              </a:ext>
            </a:extLst>
          </p:cNvPr>
          <p:cNvSpPr txBox="1"/>
          <p:nvPr/>
        </p:nvSpPr>
        <p:spPr>
          <a:xfrm>
            <a:off x="4279305" y="1934769"/>
            <a:ext cx="6680243" cy="2800767"/>
          </a:xfrm>
          <a:prstGeom prst="rect">
            <a:avLst/>
          </a:prstGeom>
          <a:noFill/>
        </p:spPr>
        <p:txBody>
          <a:bodyPr wrap="square" rtlCol="0">
            <a:spAutoFit/>
          </a:bodyPr>
          <a:lstStyle/>
          <a:p>
            <a:pPr algn="just"/>
            <a:r>
              <a:rPr lang="es-MX" sz="1600" b="0" i="0" dirty="0">
                <a:solidFill>
                  <a:srgbClr val="333333"/>
                </a:solidFill>
                <a:effectLst/>
                <a:latin typeface="Helvetica" panose="020B0604020202020204" pitchFamily="34" charset="0"/>
              </a:rPr>
              <a:t>Nació en San Pablo de Guelatao, Oaxaca, </a:t>
            </a:r>
            <a:r>
              <a:rPr lang="es-MX" sz="1600" b="1" i="0" dirty="0">
                <a:solidFill>
                  <a:srgbClr val="333333"/>
                </a:solidFill>
                <a:effectLst/>
                <a:latin typeface="Helvetica" panose="020B0604020202020204" pitchFamily="34" charset="0"/>
              </a:rPr>
              <a:t>el 21 de marzo 1806 </a:t>
            </a:r>
            <a:r>
              <a:rPr lang="es-MX" sz="1600" b="0" i="0" dirty="0">
                <a:solidFill>
                  <a:srgbClr val="333333"/>
                </a:solidFill>
                <a:effectLst/>
                <a:latin typeface="Helvetica" panose="020B0604020202020204" pitchFamily="34" charset="0"/>
              </a:rPr>
              <a:t>y murió en la Ciudad de México el 18 de julio 1872. Benito Juárez fue un político liberal mexicano que gobernó durante cinco mandatos, ya sea de forma provisoria o electiva, como presidente de México. Se le conoce como el </a:t>
            </a:r>
            <a:r>
              <a:rPr lang="es-MX" sz="1600" b="1" i="0" dirty="0">
                <a:solidFill>
                  <a:srgbClr val="333333"/>
                </a:solidFill>
                <a:effectLst/>
                <a:latin typeface="Helvetica" panose="020B0604020202020204" pitchFamily="34" charset="0"/>
              </a:rPr>
              <a:t>Benemérito de las Américas </a:t>
            </a:r>
            <a:r>
              <a:rPr lang="es-MX" sz="1600" b="0" i="0" dirty="0">
                <a:solidFill>
                  <a:srgbClr val="333333"/>
                </a:solidFill>
                <a:effectLst/>
                <a:latin typeface="Helvetica" panose="020B0604020202020204" pitchFamily="34" charset="0"/>
              </a:rPr>
              <a:t>y por la célebre frase: “</a:t>
            </a:r>
            <a:r>
              <a:rPr lang="es-MX" sz="1600" b="1" i="0" dirty="0">
                <a:solidFill>
                  <a:srgbClr val="333333"/>
                </a:solidFill>
                <a:effectLst/>
                <a:latin typeface="Helvetica" panose="020B0604020202020204" pitchFamily="34" charset="0"/>
              </a:rPr>
              <a:t>Entre los individuos, como entre las naciones, el respeto al derecho ajeno es la paz”</a:t>
            </a:r>
          </a:p>
          <a:p>
            <a:pPr algn="just"/>
            <a:r>
              <a:rPr lang="es-MX" sz="1600" b="0" i="0" dirty="0">
                <a:solidFill>
                  <a:srgbClr val="333333"/>
                </a:solidFill>
                <a:effectLst/>
                <a:latin typeface="Helvetica" panose="020B0604020202020204" pitchFamily="34" charset="0"/>
              </a:rPr>
              <a:t>Es considerado como el caudillo que resistió la ocupación francesa y derrotó al emperador Maximiliano de Habsburgo y restauró la República mexicana; así como el primer líder mexicano no militar y también el </a:t>
            </a:r>
            <a:r>
              <a:rPr lang="es-MX" sz="1600" b="1" i="0" dirty="0">
                <a:solidFill>
                  <a:srgbClr val="333333"/>
                </a:solidFill>
                <a:effectLst/>
                <a:latin typeface="Helvetica" panose="020B0604020202020204" pitchFamily="34" charset="0"/>
              </a:rPr>
              <a:t>único indígena zapoteca que ocupó la presidencia de México.</a:t>
            </a:r>
          </a:p>
        </p:txBody>
      </p:sp>
      <p:sp>
        <p:nvSpPr>
          <p:cNvPr id="8" name="CuadroTexto 7">
            <a:extLst>
              <a:ext uri="{FF2B5EF4-FFF2-40B4-BE49-F238E27FC236}">
                <a16:creationId xmlns:a16="http://schemas.microsoft.com/office/drawing/2014/main" id="{914ED0AC-CF65-420C-910F-1C538801FFD9}"/>
              </a:ext>
            </a:extLst>
          </p:cNvPr>
          <p:cNvSpPr txBox="1"/>
          <p:nvPr/>
        </p:nvSpPr>
        <p:spPr>
          <a:xfrm>
            <a:off x="5618922" y="4908679"/>
            <a:ext cx="3697357" cy="369332"/>
          </a:xfrm>
          <a:prstGeom prst="rect">
            <a:avLst/>
          </a:prstGeom>
          <a:solidFill>
            <a:srgbClr val="FFFF00"/>
          </a:solidFill>
        </p:spPr>
        <p:txBody>
          <a:bodyPr wrap="square">
            <a:spAutoFit/>
          </a:bodyPr>
          <a:lstStyle/>
          <a:p>
            <a:r>
              <a:rPr lang="es-MX" sz="1800" dirty="0">
                <a:solidFill>
                  <a:srgbClr val="FF0000"/>
                </a:solidFill>
              </a:rPr>
              <a:t>Para ir a los videos toca las imágenes</a:t>
            </a:r>
          </a:p>
        </p:txBody>
      </p:sp>
      <p:pic>
        <p:nvPicPr>
          <p:cNvPr id="1026" name="Picture 2" descr="Maravillosa biografía o cuento de Don Benito Juárez | Material Didáctico y  Planeaciones">
            <a:hlinkClick r:id="rId8"/>
            <a:extLst>
              <a:ext uri="{FF2B5EF4-FFF2-40B4-BE49-F238E27FC236}">
                <a16:creationId xmlns:a16="http://schemas.microsoft.com/office/drawing/2014/main" id="{EF017463-7F92-40BB-A865-EDD9D45D006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6013"/>
          <a:stretch/>
        </p:blipFill>
        <p:spPr bwMode="auto">
          <a:xfrm>
            <a:off x="729444" y="4735537"/>
            <a:ext cx="4094347" cy="158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hlinkClick r:id="rId10" action="ppaction://hlinksldjump"/>
            <a:extLst>
              <a:ext uri="{FF2B5EF4-FFF2-40B4-BE49-F238E27FC236}">
                <a16:creationId xmlns:a16="http://schemas.microsoft.com/office/drawing/2014/main" id="{BD34AB9F-80D2-4F33-B28C-F1973ABBE8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88487" y="5877338"/>
            <a:ext cx="1344576" cy="821611"/>
          </a:xfrm>
          <a:prstGeom prst="rect">
            <a:avLst/>
          </a:prstGeom>
        </p:spPr>
      </p:pic>
      <p:pic>
        <p:nvPicPr>
          <p:cNvPr id="10" name="Msica De Fondo Para Videos De Nios -  Msica Feliz -  Msica Para Publicidad">
            <a:hlinkClick r:id="" action="ppaction://media"/>
            <a:extLst>
              <a:ext uri="{FF2B5EF4-FFF2-40B4-BE49-F238E27FC236}">
                <a16:creationId xmlns:a16="http://schemas.microsoft.com/office/drawing/2014/main" id="{F39F8129-AF06-41A0-B0EC-1F8813D9DF0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93723" y="5983343"/>
            <a:ext cx="609600" cy="609600"/>
          </a:xfrm>
          <a:prstGeom prst="rect">
            <a:avLst/>
          </a:prstGeom>
        </p:spPr>
      </p:pic>
    </p:spTree>
    <p:extLst>
      <p:ext uri="{BB962C8B-B14F-4D97-AF65-F5344CB8AC3E}">
        <p14:creationId xmlns:p14="http://schemas.microsoft.com/office/powerpoint/2010/main" val="192673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mediacall" presetSubtype="0" fill="hold" nodeType="withEffect">
                                  <p:stCondLst>
                                    <p:cond delay="0"/>
                                  </p:stCondLst>
                                  <p:childTnLst>
                                    <p:cmd type="call" cmd="playFrom(0.0)">
                                      <p:cBhvr>
                                        <p:cTn id="12" dur="10519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13"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48D45B-C7AE-4CFA-A6DC-AEE9E2267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6999" y="-2667000"/>
            <a:ext cx="6858001" cy="12192001"/>
          </a:xfrm>
          <a:prstGeom prst="rect">
            <a:avLst/>
          </a:prstGeom>
        </p:spPr>
      </p:pic>
      <p:sp>
        <p:nvSpPr>
          <p:cNvPr id="6" name="CuadroTexto 5">
            <a:extLst>
              <a:ext uri="{FF2B5EF4-FFF2-40B4-BE49-F238E27FC236}">
                <a16:creationId xmlns:a16="http://schemas.microsoft.com/office/drawing/2014/main" id="{84BECCFD-1F36-4335-9D17-A77807747DF8}"/>
              </a:ext>
            </a:extLst>
          </p:cNvPr>
          <p:cNvSpPr txBox="1"/>
          <p:nvPr/>
        </p:nvSpPr>
        <p:spPr>
          <a:xfrm>
            <a:off x="3419856" y="935990"/>
            <a:ext cx="4867723" cy="1200329"/>
          </a:xfrm>
          <a:prstGeom prst="rect">
            <a:avLst/>
          </a:prstGeom>
          <a:noFill/>
        </p:spPr>
        <p:txBody>
          <a:bodyPr wrap="square" rtlCol="0">
            <a:spAutoFit/>
          </a:bodyPr>
          <a:lstStyle/>
          <a:p>
            <a:pPr algn="ctr"/>
            <a:r>
              <a:rPr lang="es-MX" sz="3600" dirty="0">
                <a:latin typeface="Modern Love" panose="04090805081005020601" pitchFamily="82" charset="0"/>
              </a:rPr>
              <a:t>Dia Mundial del Agua</a:t>
            </a:r>
          </a:p>
        </p:txBody>
      </p:sp>
      <p:pic>
        <p:nvPicPr>
          <p:cNvPr id="8" name="Imagen 7">
            <a:hlinkClick r:id="rId5"/>
            <a:extLst>
              <a:ext uri="{FF2B5EF4-FFF2-40B4-BE49-F238E27FC236}">
                <a16:creationId xmlns:a16="http://schemas.microsoft.com/office/drawing/2014/main" id="{316D3134-19B8-49CD-8E86-F2639726C4C1}"/>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4973" y="2136318"/>
            <a:ext cx="1762540" cy="3071785"/>
          </a:xfrm>
          <a:prstGeom prst="rect">
            <a:avLst/>
          </a:prstGeom>
        </p:spPr>
      </p:pic>
      <p:sp>
        <p:nvSpPr>
          <p:cNvPr id="9" name="CuadroTexto 8">
            <a:extLst>
              <a:ext uri="{FF2B5EF4-FFF2-40B4-BE49-F238E27FC236}">
                <a16:creationId xmlns:a16="http://schemas.microsoft.com/office/drawing/2014/main" id="{5D5B2768-301C-4AD4-B8BC-2DE11DD22AA1}"/>
              </a:ext>
            </a:extLst>
          </p:cNvPr>
          <p:cNvSpPr txBox="1"/>
          <p:nvPr/>
        </p:nvSpPr>
        <p:spPr>
          <a:xfrm>
            <a:off x="3551584" y="2113895"/>
            <a:ext cx="3889513" cy="3416320"/>
          </a:xfrm>
          <a:prstGeom prst="rect">
            <a:avLst/>
          </a:prstGeom>
          <a:noFill/>
        </p:spPr>
        <p:txBody>
          <a:bodyPr wrap="square" rtlCol="0">
            <a:spAutoFit/>
          </a:bodyPr>
          <a:lstStyle/>
          <a:p>
            <a:pPr algn="ctr"/>
            <a:r>
              <a:rPr lang="es-MX" b="1" dirty="0">
                <a:effectLst/>
                <a:latin typeface="Univers_web"/>
              </a:rPr>
              <a:t>El Día del Agua, que se celebra el 22 de marzo, nos recuerda que agua es vida para todos .</a:t>
            </a:r>
          </a:p>
          <a:p>
            <a:pPr algn="just"/>
            <a:r>
              <a:rPr lang="es-MX" dirty="0">
                <a:effectLst/>
              </a:rPr>
              <a:t>Agua limpia, retretes básicos y buenas prácticas de higiene como el lavado de manos constituyen una combinación sencilla y poderosa para la </a:t>
            </a:r>
            <a:r>
              <a:rPr lang="es-MX" b="1" dirty="0">
                <a:effectLst/>
                <a:latin typeface="Univers_web_bold"/>
              </a:rPr>
              <a:t>supervivencia y el desarrollo de los niños</a:t>
            </a:r>
            <a:r>
              <a:rPr lang="es-MX" dirty="0">
                <a:effectLst/>
              </a:rPr>
              <a:t>. Esta es la principal razón por la que todos los años se conmemora el </a:t>
            </a:r>
            <a:r>
              <a:rPr lang="es-MX" b="1" dirty="0">
                <a:effectLst/>
                <a:latin typeface="Univers_web_bold"/>
              </a:rPr>
              <a:t>Día Mundial del Agua</a:t>
            </a:r>
            <a:r>
              <a:rPr lang="es-MX" dirty="0">
                <a:effectLst/>
              </a:rPr>
              <a:t> cada </a:t>
            </a:r>
            <a:r>
              <a:rPr lang="es-MX" b="1" dirty="0">
                <a:effectLst/>
                <a:latin typeface="Univers_web_bold"/>
              </a:rPr>
              <a:t>22 de marzo</a:t>
            </a:r>
            <a:r>
              <a:rPr lang="es-MX" dirty="0">
                <a:effectLst/>
              </a:rPr>
              <a:t>.</a:t>
            </a:r>
          </a:p>
        </p:txBody>
      </p:sp>
      <p:pic>
        <p:nvPicPr>
          <p:cNvPr id="1026" name="Picture 2" descr="Federación Dominicana de Surfing – FEDOSURF » Feliz Día del #agua  «CODEMARENA»">
            <a:hlinkClick r:id="rId7"/>
            <a:extLst>
              <a:ext uri="{FF2B5EF4-FFF2-40B4-BE49-F238E27FC236}">
                <a16:creationId xmlns:a16="http://schemas.microsoft.com/office/drawing/2014/main" id="{DC49C36D-6B18-4291-A26A-AFC7D5800A1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1097" y="1897811"/>
            <a:ext cx="4056822" cy="387091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57437E9-C494-4CC6-901E-468BECB11B4B}"/>
              </a:ext>
            </a:extLst>
          </p:cNvPr>
          <p:cNvSpPr txBox="1"/>
          <p:nvPr/>
        </p:nvSpPr>
        <p:spPr>
          <a:xfrm>
            <a:off x="3617844" y="5464803"/>
            <a:ext cx="3699016" cy="369332"/>
          </a:xfrm>
          <a:prstGeom prst="rect">
            <a:avLst/>
          </a:prstGeom>
          <a:solidFill>
            <a:srgbClr val="FFFF00"/>
          </a:solidFill>
        </p:spPr>
        <p:txBody>
          <a:bodyPr wrap="square">
            <a:spAutoFit/>
          </a:bodyPr>
          <a:lstStyle/>
          <a:p>
            <a:r>
              <a:rPr lang="es-MX" sz="1800" dirty="0">
                <a:solidFill>
                  <a:srgbClr val="FF0000"/>
                </a:solidFill>
              </a:rPr>
              <a:t>Para ir a los videos toca las imágenes</a:t>
            </a:r>
          </a:p>
        </p:txBody>
      </p:sp>
      <p:pic>
        <p:nvPicPr>
          <p:cNvPr id="12" name="Imagen 11">
            <a:hlinkClick r:id="rId9" action="ppaction://hlinksldjump"/>
            <a:extLst>
              <a:ext uri="{FF2B5EF4-FFF2-40B4-BE49-F238E27FC236}">
                <a16:creationId xmlns:a16="http://schemas.microsoft.com/office/drawing/2014/main" id="{8481CFB4-A4A1-41D6-84AC-97D13D8551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8487" y="5877338"/>
            <a:ext cx="1344576" cy="821611"/>
          </a:xfrm>
          <a:prstGeom prst="rect">
            <a:avLst/>
          </a:prstGeom>
        </p:spPr>
      </p:pic>
      <p:pic>
        <p:nvPicPr>
          <p:cNvPr id="10" name="Msica De Fondo Para Videos De Nios -  Msica Feliz -  Msica Para Publicidad">
            <a:hlinkClick r:id="" action="ppaction://media"/>
            <a:extLst>
              <a:ext uri="{FF2B5EF4-FFF2-40B4-BE49-F238E27FC236}">
                <a16:creationId xmlns:a16="http://schemas.microsoft.com/office/drawing/2014/main" id="{43008739-DADE-4C6D-ABF8-FA3674D1EF3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93723" y="5983343"/>
            <a:ext cx="609600" cy="609600"/>
          </a:xfrm>
          <a:prstGeom prst="rect">
            <a:avLst/>
          </a:prstGeom>
        </p:spPr>
      </p:pic>
    </p:spTree>
    <p:extLst>
      <p:ext uri="{BB962C8B-B14F-4D97-AF65-F5344CB8AC3E}">
        <p14:creationId xmlns:p14="http://schemas.microsoft.com/office/powerpoint/2010/main" val="215898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1" presetClass="mediacall" presetSubtype="0" fill="hold" nodeType="withEffect">
                                  <p:stCondLst>
                                    <p:cond delay="0"/>
                                  </p:stCondLst>
                                  <p:childTnLst>
                                    <p:cmd type="call" cmd="playFrom(0.0)">
                                      <p:cBhvr>
                                        <p:cTn id="12" dur="10519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13" repeatCount="indefinite"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645</Words>
  <Application>Microsoft Office PowerPoint</Application>
  <PresentationFormat>Panorámica</PresentationFormat>
  <Paragraphs>37</Paragraphs>
  <Slides>7</Slides>
  <Notes>0</Notes>
  <HiddenSlides>0</HiddenSlides>
  <MMClips>7</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7</vt:i4>
      </vt:variant>
    </vt:vector>
  </HeadingPairs>
  <TitlesOfParts>
    <vt:vector size="20" baseType="lpstr">
      <vt:lpstr>Algerian</vt:lpstr>
      <vt:lpstr>Arial</vt:lpstr>
      <vt:lpstr>Broadway</vt:lpstr>
      <vt:lpstr>Calibri</vt:lpstr>
      <vt:lpstr>Calibri Light</vt:lpstr>
      <vt:lpstr>Helvetica</vt:lpstr>
      <vt:lpstr>merriweather</vt:lpstr>
      <vt:lpstr>Modern Love</vt:lpstr>
      <vt:lpstr>Montserrat</vt:lpstr>
      <vt:lpstr>Source Sans Pro</vt:lpstr>
      <vt:lpstr>Univers_web</vt:lpstr>
      <vt:lpstr>Univers_web_bold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vIcToRiN</dc:creator>
  <cp:lastModifiedBy>Mayra Avelino Velez</cp:lastModifiedBy>
  <cp:revision>29</cp:revision>
  <dcterms:created xsi:type="dcterms:W3CDTF">2021-02-28T18:17:13Z</dcterms:created>
  <dcterms:modified xsi:type="dcterms:W3CDTF">2021-03-25T19:58:19Z</dcterms:modified>
</cp:coreProperties>
</file>