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8"/>
  </p:notesMasterIdLst>
  <p:sldIdLst>
    <p:sldId id="256" r:id="rId2"/>
    <p:sldId id="263" r:id="rId3"/>
    <p:sldId id="267" r:id="rId4"/>
    <p:sldId id="268" r:id="rId5"/>
    <p:sldId id="266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74" autoAdjust="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5189B-021B-42D6-BEB4-2BB3218C8F41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39C6B-392E-4DC5-8FD4-1E31020ECC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701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139C6B-392E-4DC5-8FD4-1E31020ECCB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375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425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2645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3439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3820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4984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6496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9482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96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58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648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088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6567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52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954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76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24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B2335-B17A-4594-BCE6-7F1182C3F1D3}" type="datetimeFigureOut">
              <a:rPr lang="es-MX" smtClean="0"/>
              <a:t>18/02/2022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A02CE8C-AE3A-4D27-9AAF-0E00F7F82E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47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62E98-5837-452D-BA78-8CD31D6D27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Matemáticas </a:t>
            </a:r>
            <a:r>
              <a:rPr lang="es-MX" err="1"/>
              <a:t>2</a:t>
            </a:r>
            <a:r>
              <a:rPr lang="es-MX"/>
              <a:t>°A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4115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06B1EC2-59BF-454B-841F-38D6470D8B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489" t="47987" r="27113" b="5706"/>
          <a:stretch/>
        </p:blipFill>
        <p:spPr>
          <a:xfrm>
            <a:off x="489398" y="1418145"/>
            <a:ext cx="8596668" cy="538631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0C516EB-917C-485F-BBA8-DBD6EED76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23" y="109349"/>
            <a:ext cx="8596668" cy="1320800"/>
          </a:xfrm>
        </p:spPr>
        <p:txBody>
          <a:bodyPr/>
          <a:lstStyle/>
          <a:p>
            <a:pPr algn="ctr"/>
            <a:r>
              <a:rPr lang="es-MX" dirty="0"/>
              <a:t>Jueves 17 de febrero del 2022</a:t>
            </a:r>
            <a:br>
              <a:rPr lang="es-MX" dirty="0"/>
            </a:br>
            <a:r>
              <a:rPr lang="es-MX" u="sng" dirty="0">
                <a:solidFill>
                  <a:srgbClr val="FF0000"/>
                </a:solidFill>
              </a:rPr>
              <a:t>Actividad 26</a:t>
            </a:r>
          </a:p>
        </p:txBody>
      </p:sp>
    </p:spTree>
    <p:extLst>
      <p:ext uri="{BB962C8B-B14F-4D97-AF65-F5344CB8AC3E}">
        <p14:creationId xmlns:p14="http://schemas.microsoft.com/office/powerpoint/2010/main" val="315272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145A4-30DD-4220-8B75-7823DBCAD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063" y="0"/>
            <a:ext cx="8596668" cy="59242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Viernes 18 de Febrero del 2022</a:t>
            </a:r>
            <a:br>
              <a:rPr lang="es-MX" dirty="0"/>
            </a:br>
            <a:r>
              <a:rPr lang="es-MX" u="sng" dirty="0">
                <a:solidFill>
                  <a:srgbClr val="FF0000"/>
                </a:solidFill>
              </a:rPr>
              <a:t>SOLUCIÓN DE LA ACTIVIDAD 26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06B1EC2-59BF-454B-841F-38D6470D8B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89" t="47886" r="27113" b="5706"/>
          <a:stretch/>
        </p:blipFill>
        <p:spPr>
          <a:xfrm>
            <a:off x="270456" y="1295598"/>
            <a:ext cx="6027313" cy="491201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C447F0BA-E6ED-4AA6-91AA-AAAA6A231AEB}"/>
              </a:ext>
            </a:extLst>
          </p:cNvPr>
          <p:cNvSpPr txBox="1"/>
          <p:nvPr/>
        </p:nvSpPr>
        <p:spPr>
          <a:xfrm>
            <a:off x="6750560" y="1295598"/>
            <a:ext cx="346238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s-MX" dirty="0"/>
              <a:t>23 Galones. (Recuerda que aquí hicimos la  división )</a:t>
            </a:r>
          </a:p>
          <a:p>
            <a:pPr marL="342900" indent="-342900">
              <a:buAutoNum type="alphaLcParenR"/>
            </a:pPr>
            <a:endParaRPr lang="es-MX" dirty="0"/>
          </a:p>
          <a:p>
            <a:r>
              <a:rPr lang="es-MX" dirty="0"/>
              <a:t>c) 1 cm = 0.394 in</a:t>
            </a:r>
          </a:p>
          <a:p>
            <a:r>
              <a:rPr lang="es-MX" dirty="0"/>
              <a:t>                 0.125 in </a:t>
            </a:r>
          </a:p>
          <a:p>
            <a:r>
              <a:rPr lang="es-MX" dirty="0"/>
              <a:t>Recuerda que es una regla de 3 por lo tanto se realizan divisiones.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el doble del mas pequeño es:</a:t>
            </a:r>
          </a:p>
          <a:p>
            <a:r>
              <a:rPr lang="es-MX" dirty="0"/>
              <a:t>El tornillo de 0.25 in</a:t>
            </a:r>
          </a:p>
          <a:p>
            <a:r>
              <a:rPr lang="es-MX" dirty="0"/>
              <a:t>Porque se multiplica .317*2</a:t>
            </a:r>
          </a:p>
          <a:p>
            <a:endParaRPr lang="es-MX" dirty="0"/>
          </a:p>
          <a:p>
            <a:r>
              <a:rPr lang="es-MX" dirty="0"/>
              <a:t>El triple del mas grande es: </a:t>
            </a:r>
          </a:p>
          <a:p>
            <a:r>
              <a:rPr lang="es-MX" dirty="0"/>
              <a:t>El tornillo de 0.375 in</a:t>
            </a:r>
          </a:p>
          <a:p>
            <a:r>
              <a:rPr lang="es-MX" dirty="0"/>
              <a:t>Porque se multiplica .317*3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284098F6-3253-4825-8F4B-010B5D08A5B0}"/>
              </a:ext>
            </a:extLst>
          </p:cNvPr>
          <p:cNvSpPr txBox="1"/>
          <p:nvPr/>
        </p:nvSpPr>
        <p:spPr>
          <a:xfrm>
            <a:off x="1738647" y="4572000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.317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F2D5EE9-EE41-43F4-A9D9-5EB60DE7A031}"/>
              </a:ext>
            </a:extLst>
          </p:cNvPr>
          <p:cNvSpPr txBox="1"/>
          <p:nvPr/>
        </p:nvSpPr>
        <p:spPr>
          <a:xfrm>
            <a:off x="2414415" y="4572000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.634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BF4A3278-308E-4B7C-8B82-B0714A0FEC4C}"/>
              </a:ext>
            </a:extLst>
          </p:cNvPr>
          <p:cNvSpPr txBox="1"/>
          <p:nvPr/>
        </p:nvSpPr>
        <p:spPr>
          <a:xfrm>
            <a:off x="3206838" y="4572000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.951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8CDA08EB-56E2-4239-8585-6F57FF2CC7B9}"/>
              </a:ext>
            </a:extLst>
          </p:cNvPr>
          <p:cNvSpPr txBox="1"/>
          <p:nvPr/>
        </p:nvSpPr>
        <p:spPr>
          <a:xfrm>
            <a:off x="3907991" y="45720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1.269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D71934A6-403D-4681-860C-51605DA218A6}"/>
              </a:ext>
            </a:extLst>
          </p:cNvPr>
          <p:cNvSpPr txBox="1"/>
          <p:nvPr/>
        </p:nvSpPr>
        <p:spPr>
          <a:xfrm>
            <a:off x="4566459" y="45720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1.586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56495499-FAE2-4675-802B-207FF0113D78}"/>
              </a:ext>
            </a:extLst>
          </p:cNvPr>
          <p:cNvSpPr txBox="1"/>
          <p:nvPr/>
        </p:nvSpPr>
        <p:spPr>
          <a:xfrm>
            <a:off x="5269111" y="4559121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2.220</a:t>
            </a:r>
          </a:p>
        </p:txBody>
      </p:sp>
    </p:spTree>
    <p:extLst>
      <p:ext uri="{BB962C8B-B14F-4D97-AF65-F5344CB8AC3E}">
        <p14:creationId xmlns:p14="http://schemas.microsoft.com/office/powerpoint/2010/main" val="2240317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42CB770-CD1C-4460-81FC-923F15BD84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218" t="35862" r="28486" b="29567"/>
          <a:stretch/>
        </p:blipFill>
        <p:spPr>
          <a:xfrm>
            <a:off x="508715" y="375600"/>
            <a:ext cx="6890197" cy="354819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DC8970F8-04CA-4779-A321-273681C0270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261" t="36801" r="27747" b="39713"/>
          <a:stretch/>
        </p:blipFill>
        <p:spPr>
          <a:xfrm>
            <a:off x="270457" y="4241476"/>
            <a:ext cx="6761408" cy="2240924"/>
          </a:xfrm>
          <a:prstGeom prst="rect">
            <a:avLst/>
          </a:prstGeom>
        </p:spPr>
      </p:pic>
      <p:sp>
        <p:nvSpPr>
          <p:cNvPr id="22" name="Título 21">
            <a:extLst>
              <a:ext uri="{FF2B5EF4-FFF2-40B4-BE49-F238E27FC236}">
                <a16:creationId xmlns:a16="http://schemas.microsoft.com/office/drawing/2014/main" id="{4DE48B16-173A-4C0E-8E47-6403ACC45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8376" y="147598"/>
            <a:ext cx="4213370" cy="2531207"/>
          </a:xfrm>
        </p:spPr>
        <p:txBody>
          <a:bodyPr>
            <a:normAutofit/>
          </a:bodyPr>
          <a:lstStyle/>
          <a:p>
            <a:pPr algn="ctr"/>
            <a:r>
              <a:rPr lang="es-MX" sz="3200" u="sng" dirty="0">
                <a:solidFill>
                  <a:srgbClr val="FF0000"/>
                </a:solidFill>
              </a:rPr>
              <a:t>CONTINUACIÓN DE LA ACTIVIDAD 26</a:t>
            </a:r>
          </a:p>
        </p:txBody>
      </p:sp>
    </p:spTree>
    <p:extLst>
      <p:ext uri="{BB962C8B-B14F-4D97-AF65-F5344CB8AC3E}">
        <p14:creationId xmlns:p14="http://schemas.microsoft.com/office/powerpoint/2010/main" val="2245111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C7AC89-2B53-45CD-AEDD-85D112346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182" y="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TAREA 25</a:t>
            </a:r>
            <a:br>
              <a:rPr lang="es-MX" dirty="0"/>
            </a:br>
            <a:r>
              <a:rPr lang="es-MX" dirty="0"/>
              <a:t>RESUELVE LOS SIGUIENTES PROBLEMAS EN TU LIBRETA.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D94726-D982-4ACA-9EBD-630D833C6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42434"/>
            <a:ext cx="9046215" cy="5254579"/>
          </a:xfrm>
        </p:spPr>
        <p:txBody>
          <a:bodyPr>
            <a:normAutofit fontScale="85000" lnSpcReduction="20000"/>
          </a:bodyPr>
          <a:lstStyle/>
          <a:p>
            <a:r>
              <a:rPr lang="es-MX" dirty="0"/>
              <a:t>a) En un maratón se recorren 42.1965 km. Se dice que en el kilómetro 30 se presenta la barrera de cansancio. Expresa qué porcentaje del total se ha recorrido en ese punto. </a:t>
            </a:r>
          </a:p>
          <a:p>
            <a:r>
              <a:rPr lang="es-MX" dirty="0"/>
              <a:t>b) Un frasco contiene 30 </a:t>
            </a:r>
            <a:r>
              <a:rPr lang="es-MX" dirty="0" err="1"/>
              <a:t>mL</a:t>
            </a:r>
            <a:r>
              <a:rPr lang="es-MX" dirty="0"/>
              <a:t> de medicamento para los ojos. Rosalía debe ponerse una gota en cada ojo tres veces al día. Si una gota son 0.66 </a:t>
            </a:r>
            <a:r>
              <a:rPr lang="es-MX" dirty="0" err="1"/>
              <a:t>mL</a:t>
            </a:r>
            <a:r>
              <a:rPr lang="es-MX" dirty="0"/>
              <a:t>, ¿cuántos días le durará el frasco? </a:t>
            </a:r>
          </a:p>
          <a:p>
            <a:r>
              <a:rPr lang="es-MX" dirty="0"/>
              <a:t>c) Un modista tiene 29.5 m de tela para confeccionar vestidos de muñecas. Si en cada vestido usa 0.75 m de tela, ¿cuántos vestidos puede hacer y cuánta tela le sobrará? </a:t>
            </a:r>
          </a:p>
          <a:p>
            <a:r>
              <a:rPr lang="es-MX" dirty="0"/>
              <a:t>d) El área de un rectángulo es </a:t>
            </a:r>
            <a:r>
              <a:rPr lang="es-MX" dirty="0" err="1"/>
              <a:t>1445.85cm</a:t>
            </a:r>
            <a:r>
              <a:rPr lang="es-MX" baseline="30000" dirty="0" err="1"/>
              <a:t>2</a:t>
            </a:r>
            <a:r>
              <a:rPr lang="es-MX" dirty="0"/>
              <a:t>. Si el ancho mide 24.8 cm, ¿cuánto mide el largo? </a:t>
            </a:r>
          </a:p>
          <a:p>
            <a:r>
              <a:rPr lang="es-MX" dirty="0"/>
              <a:t>e) Un artículo cuesta $446.60 con 16% del IVA ya incluido. ¿Cuál de las siguientes estrategias es correcta para obtener el precio del artículo sin IVA? </a:t>
            </a:r>
          </a:p>
          <a:p>
            <a:r>
              <a:rPr lang="es-MX" dirty="0"/>
              <a:t>Explica en tu cuaderno por qué. </a:t>
            </a:r>
          </a:p>
          <a:p>
            <a:r>
              <a:rPr lang="es-MX" dirty="0"/>
              <a:t>Como el IVA es de 16%: </a:t>
            </a:r>
          </a:p>
          <a:p>
            <a:pPr marL="0" indent="0">
              <a:buNone/>
            </a:pPr>
            <a:r>
              <a:rPr lang="es-MX" dirty="0"/>
              <a:t>A. Se debe multiplicar 446.60 por 0.16. </a:t>
            </a:r>
          </a:p>
          <a:p>
            <a:pPr marL="0" indent="0">
              <a:buNone/>
            </a:pPr>
            <a:r>
              <a:rPr lang="es-MX" dirty="0"/>
              <a:t>B. Se debe dividir 446.60 por 0.16. </a:t>
            </a:r>
          </a:p>
          <a:p>
            <a:pPr marL="0" indent="0">
              <a:buNone/>
            </a:pPr>
            <a:r>
              <a:rPr lang="es-MX" dirty="0"/>
              <a:t>C. El precio con IVA es 1.16 veces el precio del artículo sin dicho impuesto, por lo que se debe dividir 446.60 entre 16. </a:t>
            </a:r>
          </a:p>
          <a:p>
            <a:pPr marL="0" indent="0">
              <a:buNone/>
            </a:pPr>
            <a:r>
              <a:rPr lang="es-MX" dirty="0"/>
              <a:t>D. El precio con IVA es 1.16 veces el precio del artículo sin ese impuesto, por lo que se debe dividir 446.60 entre 1.16. </a:t>
            </a:r>
          </a:p>
          <a:p>
            <a:r>
              <a:rPr lang="es-MX" dirty="0"/>
              <a:t>Elije dos de los problemas anteriores y explica en tu cuaderno cómo los resolviste. Escribe también lo que se te dificultó</a:t>
            </a:r>
          </a:p>
        </p:txBody>
      </p:sp>
    </p:spTree>
    <p:extLst>
      <p:ext uri="{BB962C8B-B14F-4D97-AF65-F5344CB8AC3E}">
        <p14:creationId xmlns:p14="http://schemas.microsoft.com/office/powerpoint/2010/main" val="2110453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E21C99-0957-40ED-87FA-CCE2CC629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Nota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7ECFE6-46FF-48AD-BC52-7F90F42CE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dirty="0"/>
              <a:t>Recuerda que todo va escrito en la libreta, tus respuestas coloreadas o subrayadas.</a:t>
            </a:r>
          </a:p>
          <a:p>
            <a:r>
              <a:rPr lang="es-MX" sz="2800" dirty="0"/>
              <a:t>Utiliza letra por cuadro.</a:t>
            </a:r>
          </a:p>
          <a:p>
            <a:r>
              <a:rPr lang="es-MX" sz="2800" dirty="0"/>
              <a:t>Tus operaciones deben de estar realizadas en la libreta.</a:t>
            </a:r>
          </a:p>
        </p:txBody>
      </p:sp>
    </p:spTree>
    <p:extLst>
      <p:ext uri="{BB962C8B-B14F-4D97-AF65-F5344CB8AC3E}">
        <p14:creationId xmlns:p14="http://schemas.microsoft.com/office/powerpoint/2010/main" val="36877487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3092</TotalTime>
  <Words>427</Words>
  <Application>Microsoft Office PowerPoint</Application>
  <PresentationFormat>Panorámica</PresentationFormat>
  <Paragraphs>44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Faceta</vt:lpstr>
      <vt:lpstr>Matemáticas 2°A</vt:lpstr>
      <vt:lpstr>Jueves 17 de febrero del 2022 Actividad 26</vt:lpstr>
      <vt:lpstr>Viernes 18 de Febrero del 2022 SOLUCIÓN DE LA ACTIVIDAD 26 </vt:lpstr>
      <vt:lpstr>CONTINUACIÓN DE LA ACTIVIDAD 26</vt:lpstr>
      <vt:lpstr>TAREA 25 RESUELVE LOS SIGUIENTES PROBLEMAS EN TU LIBRETA.</vt:lpstr>
      <vt:lpstr>Nota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Matemáticas 2°A</dc:title>
  <dc:creator>Brenda Lizbeth Rugerio Cortes</dc:creator>
  <cp:lastModifiedBy>Brenda Lizbeth Rugerio Cortes</cp:lastModifiedBy>
  <cp:revision>17</cp:revision>
  <dcterms:created xsi:type="dcterms:W3CDTF">2022-01-25T19:53:02Z</dcterms:created>
  <dcterms:modified xsi:type="dcterms:W3CDTF">2022-02-18T22:34:40Z</dcterms:modified>
</cp:coreProperties>
</file>