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4" r:id="rId3"/>
    <p:sldId id="275" r:id="rId4"/>
    <p:sldId id="276" r:id="rId5"/>
    <p:sldId id="277" r:id="rId6"/>
    <p:sldId id="280" r:id="rId7"/>
    <p:sldId id="278" r:id="rId8"/>
    <p:sldId id="279" r:id="rId9"/>
    <p:sldId id="28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507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80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295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248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1441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195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472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009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602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20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36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943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1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96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96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97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1EDF-46F4-4E0B-8231-45CB082F45C6}" type="datetimeFigureOut">
              <a:rPr lang="es-MX" smtClean="0"/>
              <a:t>11/02/2022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03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14E4B-5079-4F49-9407-C4FA979265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Matemáticas </a:t>
            </a:r>
            <a:r>
              <a:rPr lang="es-MX" err="1"/>
              <a:t>1</a:t>
            </a:r>
            <a:r>
              <a:rPr lang="es-MX"/>
              <a:t>°A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3A5B61-AF25-42A0-B594-C596F4E598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07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52712-8EC0-468E-8628-CFCE935A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JUEVES 10 DE FEBRERO DEL 2022</a:t>
            </a:r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SOLUCIÓN DE TAREA 22, PÁG. 82, EJERCITAR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C47AEA3-8432-45B9-ACF8-F47EE4332B23}"/>
              </a:ext>
            </a:extLst>
          </p:cNvPr>
          <p:cNvSpPr txBox="1">
            <a:spLocks/>
          </p:cNvSpPr>
          <p:nvPr/>
        </p:nvSpPr>
        <p:spPr>
          <a:xfrm>
            <a:off x="465931" y="1930400"/>
            <a:ext cx="3048957" cy="17632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a) </a:t>
            </a: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(-10)+ (-11)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-10-11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-21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8313060-8141-4786-9280-CC6B4A159BC1}"/>
              </a:ext>
            </a:extLst>
          </p:cNvPr>
          <p:cNvSpPr txBox="1">
            <a:spLocks/>
          </p:cNvSpPr>
          <p:nvPr/>
        </p:nvSpPr>
        <p:spPr>
          <a:xfrm>
            <a:off x="3726291" y="1930399"/>
            <a:ext cx="3048957" cy="17632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b) </a:t>
            </a: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(-11)-(+11)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-11 -11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-22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B1751ED9-F4CA-4794-B418-3C171F132AF5}"/>
              </a:ext>
            </a:extLst>
          </p:cNvPr>
          <p:cNvSpPr txBox="1">
            <a:spLocks/>
          </p:cNvSpPr>
          <p:nvPr/>
        </p:nvSpPr>
        <p:spPr>
          <a:xfrm>
            <a:off x="7151894" y="1959230"/>
            <a:ext cx="3437846" cy="17632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c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6+[(2.8</a:t>
            </a: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) – (-5.12)]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6+[ 2.8 +5.12]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6+2.8+5.12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13.92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DA09165B-BAD9-4758-B912-95952AB1A81F}"/>
              </a:ext>
            </a:extLst>
          </p:cNvPr>
          <p:cNvSpPr txBox="1">
            <a:spLocks/>
          </p:cNvSpPr>
          <p:nvPr/>
        </p:nvSpPr>
        <p:spPr>
          <a:xfrm>
            <a:off x="591012" y="4058601"/>
            <a:ext cx="2956891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d) (-25)+[(+19)+0]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-25 +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[ +19 + 0]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-25 +19 +0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-6 + 0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-6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5013A6AD-AB27-476E-8AAC-E79A68D646C8}"/>
              </a:ext>
            </a:extLst>
          </p:cNvPr>
          <p:cNvSpPr txBox="1">
            <a:spLocks/>
          </p:cNvSpPr>
          <p:nvPr/>
        </p:nvSpPr>
        <p:spPr>
          <a:xfrm>
            <a:off x="3818357" y="4058601"/>
            <a:ext cx="2956891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e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(-17)-(0)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-17-0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-17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A13F3B58-B28B-440A-914C-64375B293B36}"/>
              </a:ext>
            </a:extLst>
          </p:cNvPr>
          <p:cNvSpPr txBox="1">
            <a:spLocks/>
          </p:cNvSpPr>
          <p:nvPr/>
        </p:nvSpPr>
        <p:spPr>
          <a:xfrm>
            <a:off x="7138460" y="4058601"/>
            <a:ext cx="2956891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f) (3.4)-(-5.2)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3.4 +5.2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8.6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7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95A94CC-C77E-4667-8E13-675A3DA5185C}"/>
              </a:ext>
            </a:extLst>
          </p:cNvPr>
          <p:cNvSpPr txBox="1">
            <a:spLocks/>
          </p:cNvSpPr>
          <p:nvPr/>
        </p:nvSpPr>
        <p:spPr>
          <a:xfrm>
            <a:off x="408990" y="929496"/>
            <a:ext cx="3421605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g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[(-12)-(-10)]-(-15)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-12</a:t>
            </a:r>
            <a:r>
              <a:rPr lang="es-MX" dirty="0">
                <a:solidFill>
                  <a:schemeClr val="tx1"/>
                </a:solidFill>
                <a:highlight>
                  <a:srgbClr val="FFFF00"/>
                </a:highlight>
                <a:latin typeface="Trebuchet MS" panose="020B0603020202020204"/>
              </a:rPr>
              <a:t>+10+15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-12+25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13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5D3EED36-B7A9-44A0-B535-D3789D99225D}"/>
              </a:ext>
            </a:extLst>
          </p:cNvPr>
          <p:cNvSpPr txBox="1">
            <a:spLocks/>
          </p:cNvSpPr>
          <p:nvPr/>
        </p:nvSpPr>
        <p:spPr>
          <a:xfrm>
            <a:off x="4051800" y="929496"/>
            <a:ext cx="3644750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h) [(-27)-(+27)]-(-37)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highlight>
                  <a:srgbClr val="FFFF00"/>
                </a:highlight>
                <a:latin typeface="Trebuchet MS" panose="020B0603020202020204"/>
              </a:rPr>
              <a:t>-27-27</a:t>
            </a: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+37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-54+37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-17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556A70E7-A5A7-4434-9A8F-6A0ECB0641A6}"/>
              </a:ext>
            </a:extLst>
          </p:cNvPr>
          <p:cNvSpPr txBox="1">
            <a:spLocks/>
          </p:cNvSpPr>
          <p:nvPr/>
        </p:nvSpPr>
        <p:spPr>
          <a:xfrm>
            <a:off x="7858897" y="929496"/>
            <a:ext cx="2511324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i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(+31)-(-31)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+31+31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62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28B788BE-A0DC-4D31-B26F-58E34834DF62}"/>
              </a:ext>
            </a:extLst>
          </p:cNvPr>
          <p:cNvSpPr txBox="1">
            <a:spLocks/>
          </p:cNvSpPr>
          <p:nvPr/>
        </p:nvSpPr>
        <p:spPr>
          <a:xfrm>
            <a:off x="466655" y="3540210"/>
            <a:ext cx="3211540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j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[(+6)+(+3)]-(-4)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+6+3+4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13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28E779FF-11B5-45BF-B0A0-E8DAD3C6A304}"/>
              </a:ext>
            </a:extLst>
          </p:cNvPr>
          <p:cNvSpPr txBox="1">
            <a:spLocks/>
          </p:cNvSpPr>
          <p:nvPr/>
        </p:nvSpPr>
        <p:spPr>
          <a:xfrm>
            <a:off x="3860024" y="3587163"/>
            <a:ext cx="4028302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k) [(+1.8)-(-2.3)]+(-</a:t>
            </a: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1.2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highlight>
                  <a:srgbClr val="FFFF00"/>
                </a:highlight>
                <a:latin typeface="Trebuchet MS" panose="020B0603020202020204"/>
              </a:rPr>
              <a:t>+1.8+2.3</a:t>
            </a: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-1.2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4.1-1.2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2.9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3E90F6BC-4AF6-4C7F-819F-07F9E3437224}"/>
              </a:ext>
            </a:extLst>
          </p:cNvPr>
          <p:cNvSpPr txBox="1">
            <a:spLocks/>
          </p:cNvSpPr>
          <p:nvPr/>
        </p:nvSpPr>
        <p:spPr>
          <a:xfrm>
            <a:off x="8070155" y="3540210"/>
            <a:ext cx="3080951" cy="1911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l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[(+6)+(+3)]-(-4)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+6+3+4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13  </a:t>
            </a:r>
          </a:p>
        </p:txBody>
      </p:sp>
    </p:spTree>
    <p:extLst>
      <p:ext uri="{BB962C8B-B14F-4D97-AF65-F5344CB8AC3E}">
        <p14:creationId xmlns:p14="http://schemas.microsoft.com/office/powerpoint/2010/main" val="290351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0EDFBF1E-D3F1-403C-964F-28655EDE14B2}"/>
              </a:ext>
            </a:extLst>
          </p:cNvPr>
          <p:cNvSpPr txBox="1">
            <a:spLocks/>
          </p:cNvSpPr>
          <p:nvPr/>
        </p:nvSpPr>
        <p:spPr>
          <a:xfrm>
            <a:off x="2759676" y="865796"/>
            <a:ext cx="5296930" cy="29956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m) (-3.6)-[(-3.4)-(-</a:t>
            </a:r>
            <a:r>
              <a:rPr lang="es-MX" sz="3200" dirty="0">
                <a:solidFill>
                  <a:srgbClr val="FF0000"/>
                </a:solidFill>
                <a:latin typeface="Trebuchet MS" panose="020B0603020202020204"/>
              </a:rPr>
              <a:t>2.82</a:t>
            </a: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sz="3200" dirty="0">
                <a:solidFill>
                  <a:schemeClr val="tx1"/>
                </a:solidFill>
                <a:latin typeface="Trebuchet MS" panose="020B0603020202020204"/>
              </a:rPr>
              <a:t>-3.6 </a:t>
            </a:r>
            <a:r>
              <a:rPr lang="es-MX" sz="3200" dirty="0">
                <a:solidFill>
                  <a:schemeClr val="tx1"/>
                </a:solidFill>
                <a:highlight>
                  <a:srgbClr val="FFFF00"/>
                </a:highlight>
                <a:latin typeface="Trebuchet MS" panose="020B0603020202020204"/>
              </a:rPr>
              <a:t>-</a:t>
            </a:r>
            <a:r>
              <a:rPr lang="es-MX" sz="3200" dirty="0">
                <a:solidFill>
                  <a:schemeClr val="tx1"/>
                </a:solidFill>
                <a:latin typeface="Trebuchet MS" panose="020B0603020202020204"/>
              </a:rPr>
              <a:t> [ -3.4 +2.82]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sz="3200" dirty="0">
                <a:solidFill>
                  <a:schemeClr val="tx1"/>
                </a:solidFill>
                <a:highlight>
                  <a:srgbClr val="00FF00"/>
                </a:highlight>
                <a:latin typeface="Trebuchet MS" panose="020B0603020202020204"/>
              </a:rPr>
              <a:t>-3.6</a:t>
            </a:r>
            <a:r>
              <a:rPr lang="es-MX" sz="3200" dirty="0">
                <a:solidFill>
                  <a:schemeClr val="tx1"/>
                </a:solidFill>
                <a:highlight>
                  <a:srgbClr val="FFFF00"/>
                </a:highlight>
                <a:latin typeface="Trebuchet MS" panose="020B0603020202020204"/>
              </a:rPr>
              <a:t>+</a:t>
            </a:r>
            <a:r>
              <a:rPr lang="es-MX" sz="3200" dirty="0">
                <a:solidFill>
                  <a:schemeClr val="tx1"/>
                </a:solidFill>
                <a:latin typeface="Trebuchet MS" panose="020B0603020202020204"/>
              </a:rPr>
              <a:t>3.4</a:t>
            </a:r>
            <a:r>
              <a:rPr lang="es-MX" sz="3200" dirty="0">
                <a:solidFill>
                  <a:schemeClr val="tx1"/>
                </a:solidFill>
                <a:highlight>
                  <a:srgbClr val="00FF00"/>
                </a:highlight>
                <a:latin typeface="Trebuchet MS" panose="020B0603020202020204"/>
              </a:rPr>
              <a:t>-2.82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sz="3200" dirty="0">
                <a:solidFill>
                  <a:schemeClr val="tx1"/>
                </a:solidFill>
                <a:highlight>
                  <a:srgbClr val="00FF00"/>
                </a:highlight>
                <a:latin typeface="Trebuchet MS" panose="020B0603020202020204"/>
              </a:rPr>
              <a:t>-6.42</a:t>
            </a:r>
            <a:r>
              <a:rPr lang="es-MX" sz="3200" dirty="0">
                <a:solidFill>
                  <a:schemeClr val="tx1"/>
                </a:solidFill>
                <a:highlight>
                  <a:srgbClr val="FFFF00"/>
                </a:highlight>
                <a:latin typeface="Trebuchet MS" panose="020B0603020202020204"/>
              </a:rPr>
              <a:t>+3.4</a:t>
            </a:r>
            <a:endParaRPr lang="es-MX" sz="3200" dirty="0">
              <a:solidFill>
                <a:schemeClr val="tx1"/>
              </a:solidFill>
              <a:latin typeface="Trebuchet MS" panose="020B0603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-3.02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14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440A9-A13D-4A5F-B9A5-3FCA0E6EC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556054"/>
            <a:ext cx="8707879" cy="137434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TAREA 23: Resuelve las siguientes operaciones en tu libreta, aplicando jerarquía de operaciones.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A05D85-49AB-46EE-9CC5-2C51987FF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3561034" cy="4559642"/>
          </a:xfrm>
        </p:spPr>
        <p:txBody>
          <a:bodyPr>
            <a:normAutofit fontScale="92500" lnSpcReduction="10000"/>
          </a:bodyPr>
          <a:lstStyle/>
          <a:p>
            <a:r>
              <a:rPr lang="es-MX" sz="2800" dirty="0"/>
              <a:t> (5-4) *(6-4)+4+3=</a:t>
            </a:r>
          </a:p>
          <a:p>
            <a:endParaRPr lang="es-MX" sz="2800" dirty="0"/>
          </a:p>
          <a:p>
            <a:r>
              <a:rPr lang="es-MX" sz="2800" dirty="0"/>
              <a:t> (9-8) (7+7+2-3)=</a:t>
            </a:r>
          </a:p>
          <a:p>
            <a:endParaRPr lang="es-MX" sz="2800" dirty="0"/>
          </a:p>
          <a:p>
            <a:r>
              <a:rPr lang="es-MX" sz="2800" dirty="0"/>
              <a:t>5-1*5 –(8-8)*2=</a:t>
            </a:r>
          </a:p>
          <a:p>
            <a:endParaRPr lang="es-MX" sz="2800" dirty="0"/>
          </a:p>
          <a:p>
            <a:r>
              <a:rPr lang="es-MX" sz="2800" dirty="0"/>
              <a:t> 5*(2-1)* (4-4+3)=</a:t>
            </a:r>
          </a:p>
          <a:p>
            <a:endParaRPr lang="es-MX" sz="2800" dirty="0"/>
          </a:p>
          <a:p>
            <a:r>
              <a:rPr lang="es-MX" sz="2800" dirty="0"/>
              <a:t>(8+9)*(7-7)*(1+5)=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A3E5FCD-C594-4504-9FE9-63B1779B169F}"/>
              </a:ext>
            </a:extLst>
          </p:cNvPr>
          <p:cNvSpPr txBox="1">
            <a:spLocks/>
          </p:cNvSpPr>
          <p:nvPr/>
        </p:nvSpPr>
        <p:spPr>
          <a:xfrm>
            <a:off x="5824179" y="2058086"/>
            <a:ext cx="3561034" cy="45596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/>
              <a:t> 1+4*4*1*(3-3)=</a:t>
            </a:r>
          </a:p>
          <a:p>
            <a:endParaRPr lang="es-MX" sz="2800" dirty="0"/>
          </a:p>
          <a:p>
            <a:r>
              <a:rPr lang="es-MX" sz="2800" dirty="0"/>
              <a:t> (6-6) (3*3+4-8)=</a:t>
            </a:r>
          </a:p>
          <a:p>
            <a:endParaRPr lang="es-MX" sz="2800" dirty="0"/>
          </a:p>
          <a:p>
            <a:r>
              <a:rPr lang="es-MX" sz="2800" dirty="0"/>
              <a:t>5-[6-2-(1-8)-3+6]+5=</a:t>
            </a:r>
          </a:p>
          <a:p>
            <a:endParaRPr lang="es-MX" sz="2800" dirty="0"/>
          </a:p>
          <a:p>
            <a:r>
              <a:rPr lang="es-MX" sz="2800" dirty="0"/>
              <a:t> 8+5-(5-1-4)+3=</a:t>
            </a:r>
          </a:p>
          <a:p>
            <a:endParaRPr lang="es-MX" sz="2800" dirty="0"/>
          </a:p>
          <a:p>
            <a:r>
              <a:rPr lang="es-MX" sz="2800" dirty="0"/>
              <a:t>[9+6-(2+5+2)]*1=</a:t>
            </a:r>
          </a:p>
        </p:txBody>
      </p:sp>
    </p:spTree>
    <p:extLst>
      <p:ext uri="{BB962C8B-B14F-4D97-AF65-F5344CB8AC3E}">
        <p14:creationId xmlns:p14="http://schemas.microsoft.com/office/powerpoint/2010/main" val="216189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A1D68-0DC9-4484-837E-43B4E565B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NOTA: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2D1872-C8BC-48CB-9F49-9C832FB10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Recuerda que todas las operaciones van realizadas en tu libreta de forma ordenada, como las realizamos en clase.</a:t>
            </a:r>
          </a:p>
        </p:txBody>
      </p:sp>
    </p:spTree>
    <p:extLst>
      <p:ext uri="{BB962C8B-B14F-4D97-AF65-F5344CB8AC3E}">
        <p14:creationId xmlns:p14="http://schemas.microsoft.com/office/powerpoint/2010/main" val="374260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440A9-A13D-4A5F-B9A5-3FCA0E6EC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46" y="190842"/>
            <a:ext cx="8707879" cy="1374346"/>
          </a:xfrm>
        </p:spPr>
        <p:txBody>
          <a:bodyPr>
            <a:normAutofit fontScale="90000"/>
          </a:bodyPr>
          <a:lstStyle/>
          <a:p>
            <a:pPr algn="ctr"/>
            <a:r>
              <a:rPr lang="es-MX"/>
              <a:t>VIERNES 11 </a:t>
            </a:r>
            <a:r>
              <a:rPr lang="es-MX" dirty="0"/>
              <a:t>DE FEBRERO DEL 2022</a:t>
            </a:r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SOLUCIÓN DE LA TAREA 23: Evaluación de Jerarquía de operaciones</a:t>
            </a:r>
            <a:r>
              <a:rPr lang="es-MX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724F6927-939A-4EE4-800E-3B76F031075C}"/>
              </a:ext>
            </a:extLst>
          </p:cNvPr>
          <p:cNvSpPr txBox="1">
            <a:spLocks/>
          </p:cNvSpPr>
          <p:nvPr/>
        </p:nvSpPr>
        <p:spPr>
          <a:xfrm>
            <a:off x="465930" y="1930400"/>
            <a:ext cx="2907465" cy="18631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a) </a:t>
            </a:r>
            <a:r>
              <a:rPr lang="es-MX" sz="2800" dirty="0">
                <a:solidFill>
                  <a:srgbClr val="FF0000"/>
                </a:solidFill>
              </a:rPr>
              <a:t>(5-4) *(6-4)+4+3=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1*2+4+3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2+4+3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6+3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</a:t>
            </a:r>
            <a:r>
              <a:rPr lang="es-MX" dirty="0">
                <a:solidFill>
                  <a:srgbClr val="4A66AC">
                    <a:lumMod val="75000"/>
                  </a:srgbClr>
                </a:solidFill>
                <a:latin typeface="Trebuchet MS" panose="020B0603020202020204"/>
              </a:rPr>
              <a:t>9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3E6DB0B-9D1E-47B3-943F-0170B0AA6385}"/>
              </a:ext>
            </a:extLst>
          </p:cNvPr>
          <p:cNvSpPr txBox="1">
            <a:spLocks/>
          </p:cNvSpPr>
          <p:nvPr/>
        </p:nvSpPr>
        <p:spPr>
          <a:xfrm>
            <a:off x="3756946" y="1930400"/>
            <a:ext cx="3311119" cy="18631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b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</a:t>
            </a:r>
            <a:r>
              <a:rPr lang="es-MX" sz="2800" dirty="0">
                <a:solidFill>
                  <a:srgbClr val="FF0000"/>
                </a:solidFill>
              </a:rPr>
              <a:t>(9-8) (7+7+2-3)=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(1)(16-3)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(1)(13)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13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42DB110E-A822-4AA8-8819-D4AA70779E3C}"/>
              </a:ext>
            </a:extLst>
          </p:cNvPr>
          <p:cNvSpPr txBox="1">
            <a:spLocks/>
          </p:cNvSpPr>
          <p:nvPr/>
        </p:nvSpPr>
        <p:spPr>
          <a:xfrm>
            <a:off x="7403035" y="1755347"/>
            <a:ext cx="2193580" cy="23422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c) </a:t>
            </a:r>
            <a:r>
              <a:rPr lang="es-MX" sz="2800" dirty="0">
                <a:solidFill>
                  <a:srgbClr val="FF0000"/>
                </a:solidFill>
              </a:rPr>
              <a:t>5-1*5 –(8-8)*2=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(1)(16-3)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5-1*5-0*2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5-5-0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0-0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</a:t>
            </a:r>
            <a:r>
              <a:rPr lang="es-MX" dirty="0">
                <a:solidFill>
                  <a:srgbClr val="4A66AC">
                    <a:lumMod val="75000"/>
                  </a:srgbClr>
                </a:solidFill>
                <a:latin typeface="Trebuchet MS" panose="020B0603020202020204"/>
              </a:rPr>
              <a:t>0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2F6F4ED1-BE63-4341-9B99-86C986995F28}"/>
              </a:ext>
            </a:extLst>
          </p:cNvPr>
          <p:cNvSpPr txBox="1">
            <a:spLocks/>
          </p:cNvSpPr>
          <p:nvPr/>
        </p:nvSpPr>
        <p:spPr>
          <a:xfrm>
            <a:off x="465930" y="3996039"/>
            <a:ext cx="2660329" cy="18631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d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</a:t>
            </a:r>
            <a:r>
              <a:rPr lang="es-MX" sz="2800" dirty="0"/>
              <a:t>5*(2-1)* (4-4+3)=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5*1*0+3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5*1*3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5*3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15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A23D760A-20FE-47C7-9D4A-9CA923E1AC21}"/>
              </a:ext>
            </a:extLst>
          </p:cNvPr>
          <p:cNvSpPr txBox="1">
            <a:spLocks/>
          </p:cNvSpPr>
          <p:nvPr/>
        </p:nvSpPr>
        <p:spPr>
          <a:xfrm>
            <a:off x="3505269" y="3983683"/>
            <a:ext cx="3311119" cy="18631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e) </a:t>
            </a:r>
            <a:r>
              <a:rPr lang="es-MX" sz="2800" dirty="0">
                <a:solidFill>
                  <a:srgbClr val="FF0000"/>
                </a:solidFill>
              </a:rPr>
              <a:t>(8+9)*(7-7)*(1+5)=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17*0*6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0*6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</a:t>
            </a:r>
            <a:r>
              <a:rPr lang="es-MX" dirty="0">
                <a:solidFill>
                  <a:srgbClr val="4A66AC">
                    <a:lumMod val="75000"/>
                  </a:srgbClr>
                </a:solidFill>
                <a:latin typeface="Trebuchet MS" panose="020B0603020202020204"/>
              </a:rPr>
              <a:t>0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777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28EF76EA-0AC2-4ACE-8CF1-96F09F8DE525}"/>
              </a:ext>
            </a:extLst>
          </p:cNvPr>
          <p:cNvSpPr txBox="1">
            <a:spLocks/>
          </p:cNvSpPr>
          <p:nvPr/>
        </p:nvSpPr>
        <p:spPr>
          <a:xfrm>
            <a:off x="3624894" y="326083"/>
            <a:ext cx="3311119" cy="18631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g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</a:t>
            </a:r>
            <a:r>
              <a:rPr lang="es-MX" sz="2800" dirty="0"/>
              <a:t>(8+9)*(7-7)*(1+5)=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17*0*6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0*6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</a:t>
            </a:r>
            <a:r>
              <a:rPr lang="es-MX" dirty="0">
                <a:solidFill>
                  <a:srgbClr val="4A66AC">
                    <a:lumMod val="75000"/>
                  </a:srgbClr>
                </a:solidFill>
                <a:latin typeface="Trebuchet MS" panose="020B0603020202020204"/>
              </a:rPr>
              <a:t>0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BC3B40DE-399E-4C8F-9A94-435083BA37F1}"/>
              </a:ext>
            </a:extLst>
          </p:cNvPr>
          <p:cNvSpPr txBox="1">
            <a:spLocks/>
          </p:cNvSpPr>
          <p:nvPr/>
        </p:nvSpPr>
        <p:spPr>
          <a:xfrm>
            <a:off x="337398" y="326083"/>
            <a:ext cx="3060710" cy="22029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f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</a:t>
            </a:r>
            <a:r>
              <a:rPr lang="es-MX" sz="2800" dirty="0">
                <a:solidFill>
                  <a:srgbClr val="FF0000"/>
                </a:solidFill>
              </a:rPr>
              <a:t>1+4*4*1*(3-3)=1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1+4*4*1*0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1+16*1*0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1+16*0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1+0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7944FB5-BB22-4A80-80B2-8586601F1F6E}"/>
              </a:ext>
            </a:extLst>
          </p:cNvPr>
          <p:cNvSpPr txBox="1">
            <a:spLocks/>
          </p:cNvSpPr>
          <p:nvPr/>
        </p:nvSpPr>
        <p:spPr>
          <a:xfrm>
            <a:off x="7323683" y="326083"/>
            <a:ext cx="3311119" cy="18631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h) </a:t>
            </a:r>
            <a:r>
              <a:rPr lang="es-MX" sz="2800" dirty="0"/>
              <a:t>(6-6) (3*3+4-8)=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(0)(9+4-8)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(0(13-8)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(0)(5)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</a:t>
            </a:r>
            <a:r>
              <a:rPr lang="es-MX" dirty="0">
                <a:solidFill>
                  <a:srgbClr val="4A66AC">
                    <a:lumMod val="75000"/>
                  </a:srgbClr>
                </a:solidFill>
                <a:latin typeface="Trebuchet MS" panose="020B0603020202020204"/>
              </a:rPr>
              <a:t>0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1A243CD8-4254-4B5F-A2BF-C38F80041A60}"/>
              </a:ext>
            </a:extLst>
          </p:cNvPr>
          <p:cNvSpPr txBox="1">
            <a:spLocks/>
          </p:cNvSpPr>
          <p:nvPr/>
        </p:nvSpPr>
        <p:spPr>
          <a:xfrm>
            <a:off x="421211" y="2856813"/>
            <a:ext cx="3203683" cy="36239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  <a:latin typeface="Trebuchet MS" panose="020B0603020202020204"/>
              </a:rPr>
              <a:t>i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 </a:t>
            </a:r>
            <a:r>
              <a:rPr lang="es-MX" sz="2800" dirty="0"/>
              <a:t>5-[6-2-(1-8)-3+6]+5=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5-[6-2-(-7)-3+6]+5</a:t>
            </a:r>
          </a:p>
          <a:p>
            <a:pPr marL="0" indent="0">
              <a:buNone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5-[6-2+7-3+6]+5</a:t>
            </a:r>
          </a:p>
          <a:p>
            <a:pPr marL="0" indent="0">
              <a:buNone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5-[4+7-3+6]+5</a:t>
            </a:r>
          </a:p>
          <a:p>
            <a:pPr marL="0" indent="0">
              <a:buNone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5-[11-3+6]+5</a:t>
            </a:r>
          </a:p>
          <a:p>
            <a:pPr marL="0" indent="0">
              <a:buNone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5-[8+6]+5</a:t>
            </a:r>
          </a:p>
          <a:p>
            <a:pPr marL="0" indent="0">
              <a:buNone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5-[14]+5</a:t>
            </a:r>
          </a:p>
          <a:p>
            <a:pPr marL="0" indent="0">
              <a:buNone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5-14+5</a:t>
            </a:r>
          </a:p>
          <a:p>
            <a:pPr marL="0" indent="0">
              <a:buNone/>
              <a:defRPr/>
            </a:pPr>
            <a:r>
              <a:rPr lang="es-MX" dirty="0">
                <a:solidFill>
                  <a:schemeClr val="tx1"/>
                </a:solidFill>
                <a:latin typeface="Trebuchet MS" panose="020B0603020202020204"/>
              </a:rPr>
              <a:t>-9+5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</a:t>
            </a:r>
            <a:r>
              <a:rPr lang="es-MX" dirty="0">
                <a:solidFill>
                  <a:srgbClr val="4A66AC">
                    <a:lumMod val="75000"/>
                  </a:srgbClr>
                </a:solidFill>
                <a:latin typeface="Trebuchet MS" panose="020B0603020202020204"/>
              </a:rPr>
              <a:t>-4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C3B5E45C-09CC-4FB3-99E9-3D79BCFFA267}"/>
              </a:ext>
            </a:extLst>
          </p:cNvPr>
          <p:cNvSpPr txBox="1">
            <a:spLocks/>
          </p:cNvSpPr>
          <p:nvPr/>
        </p:nvSpPr>
        <p:spPr>
          <a:xfrm>
            <a:off x="3744342" y="2845485"/>
            <a:ext cx="2351658" cy="248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j) </a:t>
            </a:r>
            <a:r>
              <a:rPr lang="es-MX" sz="2800" dirty="0"/>
              <a:t>8+5-(5-1-4)+3=</a:t>
            </a:r>
          </a:p>
          <a:p>
            <a:pPr marL="0" indent="0">
              <a:buNone/>
            </a:pPr>
            <a:r>
              <a:rPr lang="es-MX" sz="2800" dirty="0"/>
              <a:t>8+5-(4-4)+3=</a:t>
            </a:r>
          </a:p>
          <a:p>
            <a:pPr marL="0" indent="0">
              <a:buNone/>
            </a:pPr>
            <a:r>
              <a:rPr lang="es-MX" sz="2800" dirty="0"/>
              <a:t>8+5-(4-4)+3=</a:t>
            </a:r>
          </a:p>
          <a:p>
            <a:pPr marL="0" indent="0">
              <a:buNone/>
            </a:pPr>
            <a:r>
              <a:rPr lang="es-MX" sz="2800" dirty="0"/>
              <a:t>8+5-0+3=</a:t>
            </a:r>
          </a:p>
          <a:p>
            <a:pPr marL="0" indent="0">
              <a:buNone/>
            </a:pPr>
            <a:r>
              <a:rPr lang="es-MX" sz="2800" dirty="0"/>
              <a:t>13-0+3</a:t>
            </a:r>
          </a:p>
          <a:p>
            <a:pPr marL="0" indent="0">
              <a:buNone/>
            </a:pPr>
            <a:r>
              <a:rPr lang="es-MX" sz="2800" dirty="0"/>
              <a:t>13+3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16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5A528604-F2DD-4F9B-A703-D25BFAAC2ED1}"/>
              </a:ext>
            </a:extLst>
          </p:cNvPr>
          <p:cNvSpPr txBox="1">
            <a:spLocks/>
          </p:cNvSpPr>
          <p:nvPr/>
        </p:nvSpPr>
        <p:spPr>
          <a:xfrm>
            <a:off x="6373086" y="2842395"/>
            <a:ext cx="3473638" cy="248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k) </a:t>
            </a:r>
            <a:r>
              <a:rPr lang="es-MX" sz="2800" dirty="0"/>
              <a:t>[9+6-(2+5+2)]*1=</a:t>
            </a:r>
          </a:p>
          <a:p>
            <a:pPr marL="0" indent="0">
              <a:buNone/>
            </a:pPr>
            <a:r>
              <a:rPr lang="es-MX" sz="2800" dirty="0"/>
              <a:t>[9+6-(7+2)]*1=</a:t>
            </a:r>
          </a:p>
          <a:p>
            <a:pPr marL="0" indent="0">
              <a:buNone/>
            </a:pPr>
            <a:r>
              <a:rPr lang="es-MX" sz="2800" dirty="0"/>
              <a:t>[9+6-9]*1=</a:t>
            </a:r>
          </a:p>
          <a:p>
            <a:pPr marL="0" indent="0">
              <a:buNone/>
            </a:pPr>
            <a:r>
              <a:rPr lang="es-MX" sz="2800" dirty="0"/>
              <a:t>[15-9]*1=</a:t>
            </a:r>
          </a:p>
          <a:p>
            <a:pPr marL="0" indent="0">
              <a:buNone/>
            </a:pPr>
            <a:r>
              <a:rPr lang="es-MX" sz="2800" dirty="0"/>
              <a:t>6*1=</a:t>
            </a:r>
          </a:p>
          <a:p>
            <a:pPr marL="0" indent="0">
              <a:buNone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R=  </a:t>
            </a:r>
            <a:r>
              <a:rPr lang="es-MX" dirty="0">
                <a:solidFill>
                  <a:srgbClr val="4A66AC">
                    <a:lumMod val="75000"/>
                  </a:srgbClr>
                </a:solidFill>
                <a:latin typeface="Trebuchet MS" panose="020B0603020202020204"/>
              </a:rPr>
              <a:t>6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2928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9DCEA-4D76-4ADF-9CE5-57292413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TAREA 24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A7EB63-CA39-4441-AE38-101B66547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/>
              <a:t>Copia en tu libreta las operaciones que se resolvieron de manera correcta.</a:t>
            </a:r>
          </a:p>
        </p:txBody>
      </p:sp>
    </p:spTree>
    <p:extLst>
      <p:ext uri="{BB962C8B-B14F-4D97-AF65-F5344CB8AC3E}">
        <p14:creationId xmlns:p14="http://schemas.microsoft.com/office/powerpoint/2010/main" val="2917848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2045</TotalTime>
  <Words>634</Words>
  <Application>Microsoft Office PowerPoint</Application>
  <PresentationFormat>Panorámica</PresentationFormat>
  <Paragraphs>135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</vt:lpstr>
      <vt:lpstr>Matemáticas 1°A</vt:lpstr>
      <vt:lpstr>JUEVES 10 DE FEBRERO DEL 2022 SOLUCIÓN DE TAREA 22, PÁG. 82, EJERCITAR</vt:lpstr>
      <vt:lpstr>Presentación de PowerPoint</vt:lpstr>
      <vt:lpstr>Presentación de PowerPoint</vt:lpstr>
      <vt:lpstr>TAREA 23: Resuelve las siguientes operaciones en tu libreta, aplicando jerarquía de operaciones.</vt:lpstr>
      <vt:lpstr>NOTA:</vt:lpstr>
      <vt:lpstr>VIERNES 11 DE FEBRERO DEL 2022 SOLUCIÓN DE LA TAREA 23: Evaluación de Jerarquía de operaciones.</vt:lpstr>
      <vt:lpstr>Presentación de PowerPoint</vt:lpstr>
      <vt:lpstr>TAREA 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 1°B</dc:title>
  <dc:creator>Brenda Lizbeth Rugerio Cortes</dc:creator>
  <cp:lastModifiedBy>Brenda Lizbeth Rugerio Cortes</cp:lastModifiedBy>
  <cp:revision>14</cp:revision>
  <dcterms:created xsi:type="dcterms:W3CDTF">2022-01-25T16:04:35Z</dcterms:created>
  <dcterms:modified xsi:type="dcterms:W3CDTF">2022-02-11T20:19:09Z</dcterms:modified>
</cp:coreProperties>
</file>