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5" r:id="rId10"/>
    <p:sldId id="268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4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507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4880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2295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72486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51441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81953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54722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7009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6023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120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936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89433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813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9966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9965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5971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D41EDF-46F4-4E0B-8231-45CB082F45C6}" type="datetimeFigureOut">
              <a:rPr lang="es-MX" smtClean="0"/>
              <a:t>04/02/2022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0A2410EA-BB37-47EE-A638-E20A73A4E8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9038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314E4B-5079-4F49-9407-C4FA979265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Matemáticas </a:t>
            </a:r>
            <a:r>
              <a:rPr lang="es-MX" err="1"/>
              <a:t>1</a:t>
            </a:r>
            <a:r>
              <a:rPr lang="es-MX"/>
              <a:t>°A</a:t>
            </a:r>
            <a:endParaRPr lang="es-MX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E3A5B61-AF25-42A0-B594-C596F4E598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80785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8B6015-AC63-491D-9C05-B0E25152B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TAREA 21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1A5589-0772-4C9C-B428-77030BFF0A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171001" cy="3880773"/>
          </a:xfrm>
        </p:spPr>
        <p:txBody>
          <a:bodyPr>
            <a:normAutofit/>
          </a:bodyPr>
          <a:lstStyle/>
          <a:p>
            <a:r>
              <a:rPr lang="es-MX" sz="2400" dirty="0"/>
              <a:t>Terminar de resolver pág. 81 del libro de matemáticas, recuerda que todas las operaciones se realizan en la libreta.</a:t>
            </a:r>
          </a:p>
          <a:p>
            <a:endParaRPr lang="es-MX" sz="2400" dirty="0"/>
          </a:p>
          <a:p>
            <a:endParaRPr lang="es-MX" sz="2400" dirty="0"/>
          </a:p>
          <a:p>
            <a:r>
              <a:rPr lang="es-MX" sz="2400" dirty="0"/>
              <a:t>En la siguiente pagina se encuentra un ejemplo de como resolver los ejercicios de la pág. 81.</a:t>
            </a:r>
          </a:p>
        </p:txBody>
      </p:sp>
    </p:spTree>
    <p:extLst>
      <p:ext uri="{BB962C8B-B14F-4D97-AF65-F5344CB8AC3E}">
        <p14:creationId xmlns:p14="http://schemas.microsoft.com/office/powerpoint/2010/main" val="3972036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64BB0A-B14A-4A6C-9B40-D05C6ABEB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68300"/>
            <a:ext cx="8596668" cy="1270000"/>
          </a:xfrm>
        </p:spPr>
        <p:txBody>
          <a:bodyPr/>
          <a:lstStyle/>
          <a:p>
            <a:br>
              <a:rPr lang="es-MX" dirty="0"/>
            </a:br>
            <a:r>
              <a:rPr lang="es-MX" dirty="0"/>
              <a:t>PÁG. 81 EJERCICIO 1 y 2 – EJERCITAR.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26ED3D5-6F7E-44C1-AD2C-99D3BD38FCF3}"/>
              </a:ext>
            </a:extLst>
          </p:cNvPr>
          <p:cNvSpPr txBox="1">
            <a:spLocks/>
          </p:cNvSpPr>
          <p:nvPr/>
        </p:nvSpPr>
        <p:spPr>
          <a:xfrm>
            <a:off x="677334" y="2467549"/>
            <a:ext cx="9939475" cy="38951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a) (3.1+5.8)*2.1           3.1                8.9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      8.9 *2.1               +5.8              * 2.1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                                  -----              ------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                                   8.9               8  9</a:t>
            </a:r>
          </a:p>
          <a:p>
            <a:pPr marL="0" indent="0">
              <a:buNone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R=   17.69                                      16 8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                                                   -----------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                                                   1 7 . 6 9</a:t>
            </a:r>
          </a:p>
        </p:txBody>
      </p:sp>
    </p:spTree>
    <p:extLst>
      <p:ext uri="{BB962C8B-B14F-4D97-AF65-F5344CB8AC3E}">
        <p14:creationId xmlns:p14="http://schemas.microsoft.com/office/powerpoint/2010/main" val="1855144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161BA7-15A5-4242-BF61-0D280F4B7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Tarea 20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45EA7E9-4786-4352-94AD-9CC75E776F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3600" dirty="0"/>
              <a:t>Resolver ejercicio 1 y 2 de la pág. 81 de la parte de ejercitar, todas las operaciones se realizan en la libreta.</a:t>
            </a:r>
          </a:p>
        </p:txBody>
      </p:sp>
    </p:spTree>
    <p:extLst>
      <p:ext uri="{BB962C8B-B14F-4D97-AF65-F5344CB8AC3E}">
        <p14:creationId xmlns:p14="http://schemas.microsoft.com/office/powerpoint/2010/main" val="4288073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605A4E-E20E-4C5F-A07F-569CFB791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>
                <a:solidFill>
                  <a:srgbClr val="FF0000"/>
                </a:solidFill>
              </a:rPr>
              <a:t>Martes</a:t>
            </a:r>
            <a:r>
              <a:rPr lang="es-MX" dirty="0"/>
              <a:t> </a:t>
            </a:r>
            <a:r>
              <a:rPr lang="es-MX" dirty="0">
                <a:solidFill>
                  <a:srgbClr val="FF0000"/>
                </a:solidFill>
              </a:rPr>
              <a:t>01</a:t>
            </a:r>
            <a:r>
              <a:rPr lang="es-MX" dirty="0"/>
              <a:t> de febrero del </a:t>
            </a:r>
            <a:r>
              <a:rPr lang="es-MX" dirty="0">
                <a:solidFill>
                  <a:srgbClr val="FF0000"/>
                </a:solidFill>
              </a:rPr>
              <a:t>2022</a:t>
            </a:r>
            <a:br>
              <a:rPr lang="es-MX" dirty="0"/>
            </a:br>
            <a:r>
              <a:rPr lang="es-MX" u="sng" dirty="0">
                <a:solidFill>
                  <a:srgbClr val="FF0000"/>
                </a:solidFill>
              </a:rPr>
              <a:t>Pág. 80, ejercitar , ejercicio 2 operaciones.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FA7F17F-265D-406D-ADCD-6B0C7C29841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089" t="14054" r="16051" b="23333"/>
          <a:stretch/>
        </p:blipFill>
        <p:spPr>
          <a:xfrm>
            <a:off x="3792496" y="2173187"/>
            <a:ext cx="3349605" cy="4375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530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Marcador de contenido 2">
                <a:extLst>
                  <a:ext uri="{FF2B5EF4-FFF2-40B4-BE49-F238E27FC236}">
                    <a16:creationId xmlns:a16="http://schemas.microsoft.com/office/drawing/2014/main" id="{D1992C69-922B-4FF9-A3D6-7041C252CA1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4284" y="0"/>
                <a:ext cx="2545492" cy="2792627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s-MX" dirty="0"/>
                  <a:t>I.  </a:t>
                </a:r>
                <a:r>
                  <a:rPr lang="es-MX" dirty="0" err="1">
                    <a:highlight>
                      <a:srgbClr val="00FFFF"/>
                    </a:highlight>
                  </a:rPr>
                  <a:t>r+m+t</a:t>
                </a:r>
                <a:endParaRPr lang="es-MX" dirty="0">
                  <a:highlight>
                    <a:srgbClr val="00FFFF"/>
                  </a:highlight>
                </a:endParaRPr>
              </a:p>
              <a:p>
                <a:r>
                  <a:rPr lang="es-MX" dirty="0"/>
                  <a:t> 0.75+4.5+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s-MX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s-MX" dirty="0"/>
              </a:p>
              <a:p>
                <a:r>
                  <a:rPr lang="es-MX" dirty="0"/>
                  <a:t>0.75+4.5+0.66</a:t>
                </a:r>
              </a:p>
              <a:p>
                <a:r>
                  <a:rPr lang="es-MX" dirty="0">
                    <a:solidFill>
                      <a:srgbClr val="FF0000"/>
                    </a:solidFill>
                  </a:rPr>
                  <a:t>R=5.91</a:t>
                </a:r>
              </a:p>
              <a:p>
                <a:endParaRPr lang="es-MX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4" name="Marcador de contenido 2">
                <a:extLst>
                  <a:ext uri="{FF2B5EF4-FFF2-40B4-BE49-F238E27FC236}">
                    <a16:creationId xmlns:a16="http://schemas.microsoft.com/office/drawing/2014/main" id="{D1992C69-922B-4FF9-A3D6-7041C252CA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4" y="0"/>
                <a:ext cx="2545492" cy="2792627"/>
              </a:xfrm>
              <a:prstGeom prst="rect">
                <a:avLst/>
              </a:prstGeom>
              <a:blipFill>
                <a:blip r:embed="rId2"/>
                <a:stretch>
                  <a:fillRect l="-4513" t="-3254" r="-47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C06E5C16-18DA-4DDB-8EBA-64F372DEBDD6}"/>
              </a:ext>
            </a:extLst>
          </p:cNvPr>
          <p:cNvSpPr txBox="1">
            <a:spLocks/>
          </p:cNvSpPr>
          <p:nvPr/>
        </p:nvSpPr>
        <p:spPr>
          <a:xfrm>
            <a:off x="2576194" y="0"/>
            <a:ext cx="2557214" cy="237468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71500" indent="-571500">
              <a:buAutoNum type="romanUcPeriod" startAt="2"/>
            </a:pPr>
            <a:r>
              <a:rPr lang="es-MX" dirty="0" err="1">
                <a:highlight>
                  <a:srgbClr val="00FFFF"/>
                </a:highlight>
              </a:rPr>
              <a:t>3r</a:t>
            </a:r>
            <a:r>
              <a:rPr lang="es-MX" dirty="0">
                <a:highlight>
                  <a:srgbClr val="00FFFF"/>
                </a:highlight>
              </a:rPr>
              <a:t>- t</a:t>
            </a:r>
          </a:p>
          <a:p>
            <a:pPr marL="0" indent="0">
              <a:buNone/>
            </a:pPr>
            <a:r>
              <a:rPr lang="es-MX" dirty="0">
                <a:solidFill>
                  <a:srgbClr val="0070C0"/>
                </a:solidFill>
              </a:rPr>
              <a:t>3(0.75) </a:t>
            </a:r>
            <a:r>
              <a:rPr lang="es-MX" dirty="0"/>
              <a:t>– 0.66</a:t>
            </a:r>
          </a:p>
          <a:p>
            <a:pPr marL="0" indent="0">
              <a:buNone/>
            </a:pPr>
            <a:r>
              <a:rPr lang="es-MX" dirty="0">
                <a:solidFill>
                  <a:srgbClr val="0070C0"/>
                </a:solidFill>
              </a:rPr>
              <a:t>2.25</a:t>
            </a:r>
            <a:r>
              <a:rPr lang="es-MX" dirty="0">
                <a:solidFill>
                  <a:schemeClr val="tx1"/>
                </a:solidFill>
              </a:rPr>
              <a:t> – 0.66</a:t>
            </a:r>
          </a:p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R=1.59</a:t>
            </a:r>
          </a:p>
          <a:p>
            <a:pPr marL="0" indent="0">
              <a:buNone/>
            </a:pPr>
            <a:endParaRPr lang="es-MX" dirty="0"/>
          </a:p>
          <a:p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Marcador de contenido 2">
                <a:extLst>
                  <a:ext uri="{FF2B5EF4-FFF2-40B4-BE49-F238E27FC236}">
                    <a16:creationId xmlns:a16="http://schemas.microsoft.com/office/drawing/2014/main" id="{1983B5C3-8A75-44CE-AF09-73EE9A9ED6E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140400" y="0"/>
                <a:ext cx="2804980" cy="2374685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s-MX" dirty="0"/>
                  <a:t>III. </a:t>
                </a:r>
                <a:r>
                  <a:rPr lang="es-MX" dirty="0">
                    <a:highlight>
                      <a:srgbClr val="00FFFF"/>
                    </a:highlight>
                  </a:rPr>
                  <a:t>(</a:t>
                </a:r>
                <a:r>
                  <a:rPr lang="es-MX" dirty="0" err="1">
                    <a:highlight>
                      <a:srgbClr val="00FFFF"/>
                    </a:highlight>
                  </a:rPr>
                  <a:t>m+n</a:t>
                </a:r>
                <a:r>
                  <a:rPr lang="es-MX" dirty="0">
                    <a:highlight>
                      <a:srgbClr val="00FFFF"/>
                    </a:highlight>
                  </a:rPr>
                  <a:t>) * (</a:t>
                </a:r>
                <a:r>
                  <a:rPr lang="es-MX" dirty="0" err="1">
                    <a:highlight>
                      <a:srgbClr val="00FFFF"/>
                    </a:highlight>
                  </a:rPr>
                  <a:t>r+t</a:t>
                </a:r>
                <a:r>
                  <a:rPr lang="es-MX" dirty="0">
                    <a:highlight>
                      <a:srgbClr val="00FFFF"/>
                    </a:highlight>
                  </a:rPr>
                  <a:t>)</a:t>
                </a:r>
              </a:p>
              <a:p>
                <a:pPr marL="0" indent="0">
                  <a:buNone/>
                </a:pPr>
                <a:r>
                  <a:rPr lang="es-MX" sz="2000" dirty="0"/>
                  <a:t>(4.5+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MX" sz="2000" b="0" i="1" smtClean="0">
                        <a:latin typeface="Cambria Math" panose="02040503050406030204" pitchFamily="18" charset="0"/>
                      </a:rPr>
                      <m:t>) ∗</m:t>
                    </m:r>
                    <m:d>
                      <m:dPr>
                        <m:ctrlPr>
                          <a:rPr lang="es-MX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MX" sz="2000" b="0" i="1" smtClean="0">
                            <a:latin typeface="Cambria Math" panose="02040503050406030204" pitchFamily="18" charset="0"/>
                          </a:rPr>
                          <m:t>0.75+0.66</m:t>
                        </m:r>
                      </m:e>
                    </m:d>
                  </m:oMath>
                </a14:m>
                <a:endParaRPr lang="es-MX" sz="2000" b="0" dirty="0"/>
              </a:p>
              <a:p>
                <a:pPr marL="0" indent="0">
                  <a:buNone/>
                </a:pPr>
                <a:r>
                  <a:rPr lang="es-MX" sz="2000" dirty="0"/>
                  <a:t>(4.5+1.5) * (0.75+0.66)</a:t>
                </a:r>
              </a:p>
              <a:p>
                <a:pPr marL="0" indent="0">
                  <a:buNone/>
                </a:pPr>
                <a:r>
                  <a:rPr lang="es-MX" sz="2000" dirty="0"/>
                  <a:t>6 * 1.41 </a:t>
                </a:r>
              </a:p>
              <a:p>
                <a:pPr marL="0" indent="0">
                  <a:buNone/>
                </a:pPr>
                <a:r>
                  <a:rPr lang="es-MX" dirty="0">
                    <a:solidFill>
                      <a:srgbClr val="FF0000"/>
                    </a:solidFill>
                  </a:rPr>
                  <a:t>R=8.46</a:t>
                </a:r>
              </a:p>
              <a:p>
                <a:pPr marL="0" indent="0">
                  <a:buNone/>
                </a:pPr>
                <a:endParaRPr lang="es-MX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9" name="Marcador de contenido 2">
                <a:extLst>
                  <a:ext uri="{FF2B5EF4-FFF2-40B4-BE49-F238E27FC236}">
                    <a16:creationId xmlns:a16="http://schemas.microsoft.com/office/drawing/2014/main" id="{1983B5C3-8A75-44CE-AF09-73EE9A9ED6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0400" y="0"/>
                <a:ext cx="2804980" cy="2374685"/>
              </a:xfrm>
              <a:prstGeom prst="rect">
                <a:avLst/>
              </a:prstGeom>
              <a:blipFill>
                <a:blip r:embed="rId3"/>
                <a:stretch>
                  <a:fillRect l="-4113" t="-3827" b="-4082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Marcador de contenido 2">
                <a:extLst>
                  <a:ext uri="{FF2B5EF4-FFF2-40B4-BE49-F238E27FC236}">
                    <a16:creationId xmlns:a16="http://schemas.microsoft.com/office/drawing/2014/main" id="{45B88668-1D25-4F79-BA86-A714B6A1C711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952372" y="0"/>
                <a:ext cx="2058427" cy="2658789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s-MX" dirty="0"/>
                  <a:t>IV. </a:t>
                </a:r>
                <a:r>
                  <a:rPr lang="es-MX" dirty="0">
                    <a:highlight>
                      <a:srgbClr val="00FFFF"/>
                    </a:highlight>
                  </a:rPr>
                  <a:t>n÷ t – r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s-MX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s-MX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MX" dirty="0">
                    <a:solidFill>
                      <a:srgbClr val="00B0F0"/>
                    </a:solidFill>
                  </a:rPr>
                  <a:t> ÷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s-MX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s-MX" dirty="0">
                    <a:solidFill>
                      <a:srgbClr val="00B0F0"/>
                    </a:solidFill>
                  </a:rPr>
                  <a:t>  </a:t>
                </a:r>
                <a:r>
                  <a:rPr lang="es-MX" dirty="0"/>
                  <a:t>- 0.75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s-MX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9</m:t>
                        </m:r>
                      </m:num>
                      <m:den>
                        <m:r>
                          <a:rPr lang="es-MX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s-MX" dirty="0">
                    <a:solidFill>
                      <a:srgbClr val="00B0F0"/>
                    </a:solidFill>
                  </a:rPr>
                  <a:t> </a:t>
                </a:r>
                <a:r>
                  <a:rPr lang="es-MX" dirty="0"/>
                  <a:t>-0.75</a:t>
                </a:r>
              </a:p>
              <a:p>
                <a:pPr marL="0" indent="0">
                  <a:buNone/>
                </a:pPr>
                <a:r>
                  <a:rPr lang="es-MX" dirty="0"/>
                  <a:t>2.25-0.75</a:t>
                </a:r>
              </a:p>
              <a:p>
                <a:pPr marL="0" indent="0">
                  <a:buNone/>
                </a:pPr>
                <a:r>
                  <a:rPr lang="es-MX" dirty="0">
                    <a:solidFill>
                      <a:srgbClr val="FF0000"/>
                    </a:solidFill>
                  </a:rPr>
                  <a:t>R=1.5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s-MX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s-MX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es-MX" dirty="0"/>
              </a:p>
            </p:txBody>
          </p:sp>
        </mc:Choice>
        <mc:Fallback xmlns="">
          <p:sp>
            <p:nvSpPr>
              <p:cNvPr id="10" name="Marcador de contenido 2">
                <a:extLst>
                  <a:ext uri="{FF2B5EF4-FFF2-40B4-BE49-F238E27FC236}">
                    <a16:creationId xmlns:a16="http://schemas.microsoft.com/office/drawing/2014/main" id="{45B88668-1D25-4F79-BA86-A714B6A1C7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52372" y="0"/>
                <a:ext cx="2058427" cy="2658789"/>
              </a:xfrm>
              <a:prstGeom prst="rect">
                <a:avLst/>
              </a:prstGeom>
              <a:blipFill>
                <a:blip r:embed="rId4"/>
                <a:stretch>
                  <a:fillRect l="-5015" t="-4338" b="-913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5CA84592-689C-4B91-97F2-DE35E7B47EB9}"/>
              </a:ext>
            </a:extLst>
          </p:cNvPr>
          <p:cNvSpPr txBox="1">
            <a:spLocks/>
          </p:cNvSpPr>
          <p:nvPr/>
        </p:nvSpPr>
        <p:spPr>
          <a:xfrm>
            <a:off x="9948213" y="-1"/>
            <a:ext cx="2199503" cy="26587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/>
              <a:t>V. </a:t>
            </a:r>
            <a:r>
              <a:rPr lang="es-MX" dirty="0">
                <a:highlight>
                  <a:srgbClr val="00FFFF"/>
                </a:highlight>
              </a:rPr>
              <a:t>r-n-t</a:t>
            </a:r>
          </a:p>
          <a:p>
            <a:pPr marL="0" indent="0">
              <a:buNone/>
            </a:pPr>
            <a:r>
              <a:rPr lang="es-MX" dirty="0"/>
              <a:t>0.75-1.5-0.66</a:t>
            </a:r>
          </a:p>
          <a:p>
            <a:pPr marL="0" indent="0">
              <a:buNone/>
            </a:pPr>
            <a:r>
              <a:rPr lang="es-MX" dirty="0"/>
              <a:t> -0.75-0.66</a:t>
            </a:r>
          </a:p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R= -1.41</a:t>
            </a:r>
          </a:p>
          <a:p>
            <a:pPr marL="0" indent="0">
              <a:buNone/>
            </a:pPr>
            <a:endParaRPr lang="es-MX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Marcador de contenido 2">
                <a:extLst>
                  <a:ext uri="{FF2B5EF4-FFF2-40B4-BE49-F238E27FC236}">
                    <a16:creationId xmlns:a16="http://schemas.microsoft.com/office/drawing/2014/main" id="{68A19AD4-843C-45E1-A377-2B1802398FA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07111" y="3289085"/>
                <a:ext cx="2749386" cy="3309423"/>
              </a:xfrm>
              <a:prstGeom prst="rect">
                <a:avLst/>
              </a:prstGeom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s-MX" dirty="0"/>
                  <a:t>VI.  </a:t>
                </a:r>
                <a:r>
                  <a:rPr lang="es-MX" dirty="0">
                    <a:highlight>
                      <a:srgbClr val="00FFFF"/>
                    </a:highlight>
                  </a:rPr>
                  <a:t>(</a:t>
                </a:r>
                <a:r>
                  <a:rPr lang="es-MX" dirty="0" err="1">
                    <a:highlight>
                      <a:srgbClr val="00FFFF"/>
                    </a:highlight>
                  </a:rPr>
                  <a:t>r+m</a:t>
                </a:r>
                <a:r>
                  <a:rPr lang="es-MX" dirty="0">
                    <a:highlight>
                      <a:srgbClr val="00FFFF"/>
                    </a:highlight>
                  </a:rPr>
                  <a:t>) </a:t>
                </a:r>
                <a:r>
                  <a:rPr lang="es-MX" dirty="0" err="1">
                    <a:highlight>
                      <a:srgbClr val="00FFFF"/>
                    </a:highlight>
                  </a:rPr>
                  <a:t>4n</a:t>
                </a:r>
                <a:endParaRPr lang="es-MX" dirty="0">
                  <a:highlight>
                    <a:srgbClr val="00FFFF"/>
                  </a:highlight>
                </a:endParaRPr>
              </a:p>
              <a:p>
                <a:r>
                  <a:rPr lang="es-MX" dirty="0">
                    <a:solidFill>
                      <a:schemeClr val="tx1"/>
                    </a:solidFill>
                  </a:rPr>
                  <a:t>(0.75+4.5) 4(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s-MX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s-MX" dirty="0">
                    <a:solidFill>
                      <a:schemeClr val="tx1"/>
                    </a:solidFill>
                  </a:rPr>
                  <a:t>)</a:t>
                </a:r>
              </a:p>
              <a:p>
                <a:r>
                  <a:rPr lang="es-MX" dirty="0">
                    <a:solidFill>
                      <a:schemeClr val="tx1"/>
                    </a:solidFill>
                  </a:rPr>
                  <a:t>(5.25)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MX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MX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num>
                      <m:den>
                        <m:r>
                          <a:rPr lang="es-MX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s-MX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s-MX" b="0" dirty="0">
                  <a:solidFill>
                    <a:schemeClr val="tx1"/>
                  </a:solidFill>
                </a:endParaRPr>
              </a:p>
              <a:p>
                <a:r>
                  <a:rPr lang="es-MX" dirty="0">
                    <a:solidFill>
                      <a:schemeClr val="tx1"/>
                    </a:solidFill>
                  </a:rPr>
                  <a:t>(5.25) (6)</a:t>
                </a:r>
              </a:p>
              <a:p>
                <a:r>
                  <a:rPr lang="es-MX" dirty="0">
                    <a:solidFill>
                      <a:srgbClr val="FF0000"/>
                    </a:solidFill>
                  </a:rPr>
                  <a:t>R= 31.50</a:t>
                </a:r>
              </a:p>
              <a:p>
                <a:endParaRPr lang="es-MX" dirty="0"/>
              </a:p>
              <a:p>
                <a:endParaRPr lang="es-MX" dirty="0"/>
              </a:p>
            </p:txBody>
          </p:sp>
        </mc:Choice>
        <mc:Fallback xmlns="">
          <p:sp>
            <p:nvSpPr>
              <p:cNvPr id="13" name="Marcador de contenido 2">
                <a:extLst>
                  <a:ext uri="{FF2B5EF4-FFF2-40B4-BE49-F238E27FC236}">
                    <a16:creationId xmlns:a16="http://schemas.microsoft.com/office/drawing/2014/main" id="{68A19AD4-843C-45E1-A377-2B1802398F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111" y="3289085"/>
                <a:ext cx="2749386" cy="3309423"/>
              </a:xfrm>
              <a:prstGeom prst="rect">
                <a:avLst/>
              </a:prstGeom>
              <a:blipFill>
                <a:blip r:embed="rId5"/>
                <a:stretch>
                  <a:fillRect l="-4405" t="-2936" b="-2385"/>
                </a:stretch>
              </a:blipFill>
            </p:spPr>
            <p:txBody>
              <a:bodyPr/>
              <a:lstStyle/>
              <a:p>
                <a:r>
                  <a:rPr lang="es-MX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Marcador de contenido 2">
            <a:extLst>
              <a:ext uri="{FF2B5EF4-FFF2-40B4-BE49-F238E27FC236}">
                <a16:creationId xmlns:a16="http://schemas.microsoft.com/office/drawing/2014/main" id="{4C52652A-21E0-4A1E-97E1-4A5B4DA4275A}"/>
              </a:ext>
            </a:extLst>
          </p:cNvPr>
          <p:cNvSpPr txBox="1">
            <a:spLocks/>
          </p:cNvSpPr>
          <p:nvPr/>
        </p:nvSpPr>
        <p:spPr>
          <a:xfrm>
            <a:off x="2881694" y="3289085"/>
            <a:ext cx="2588326" cy="26587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MX" dirty="0">
                <a:highlight>
                  <a:srgbClr val="00FFFF"/>
                </a:highlight>
              </a:rPr>
              <a:t>VII. </a:t>
            </a:r>
            <a:r>
              <a:rPr lang="es-MX" dirty="0" err="1">
                <a:highlight>
                  <a:srgbClr val="00FFFF"/>
                </a:highlight>
              </a:rPr>
              <a:t>4m+2r</a:t>
            </a:r>
            <a:endParaRPr lang="es-MX" dirty="0">
              <a:highlight>
                <a:srgbClr val="00FFFF"/>
              </a:highlight>
            </a:endParaRPr>
          </a:p>
          <a:p>
            <a:r>
              <a:rPr lang="es-MX" dirty="0">
                <a:solidFill>
                  <a:schemeClr val="tx1"/>
                </a:solidFill>
              </a:rPr>
              <a:t>4(4.5)+ 2(0.75)</a:t>
            </a:r>
          </a:p>
          <a:p>
            <a:r>
              <a:rPr lang="es-MX" dirty="0">
                <a:solidFill>
                  <a:schemeClr val="tx1"/>
                </a:solidFill>
              </a:rPr>
              <a:t>18+1.5</a:t>
            </a:r>
          </a:p>
          <a:p>
            <a:r>
              <a:rPr lang="es-MX" dirty="0">
                <a:solidFill>
                  <a:srgbClr val="FF0000"/>
                </a:solidFill>
              </a:rPr>
              <a:t>R=19.5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15" name="Marcador de contenido 2">
            <a:extLst>
              <a:ext uri="{FF2B5EF4-FFF2-40B4-BE49-F238E27FC236}">
                <a16:creationId xmlns:a16="http://schemas.microsoft.com/office/drawing/2014/main" id="{DF8F9E03-CEB9-4E36-A2BF-0E60AA507B64}"/>
              </a:ext>
            </a:extLst>
          </p:cNvPr>
          <p:cNvSpPr txBox="1">
            <a:spLocks/>
          </p:cNvSpPr>
          <p:nvPr/>
        </p:nvSpPr>
        <p:spPr>
          <a:xfrm>
            <a:off x="5484955" y="3289085"/>
            <a:ext cx="2474053" cy="240956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s-MX" dirty="0"/>
              <a:t>VIII.  </a:t>
            </a:r>
            <a:r>
              <a:rPr lang="es-MX" dirty="0">
                <a:highlight>
                  <a:srgbClr val="00FFFF"/>
                </a:highlight>
              </a:rPr>
              <a:t>5 (r-m)</a:t>
            </a:r>
          </a:p>
          <a:p>
            <a:r>
              <a:rPr lang="es-MX" dirty="0">
                <a:solidFill>
                  <a:schemeClr val="tx1"/>
                </a:solidFill>
              </a:rPr>
              <a:t>5 (0.75-4.5)</a:t>
            </a:r>
          </a:p>
          <a:p>
            <a:r>
              <a:rPr lang="es-MX" dirty="0">
                <a:solidFill>
                  <a:schemeClr val="tx1"/>
                </a:solidFill>
              </a:rPr>
              <a:t>5(-3.75)</a:t>
            </a:r>
          </a:p>
          <a:p>
            <a:r>
              <a:rPr lang="es-MX" dirty="0">
                <a:solidFill>
                  <a:srgbClr val="FF0000"/>
                </a:solidFill>
              </a:rPr>
              <a:t>R= -18.75</a:t>
            </a:r>
          </a:p>
          <a:p>
            <a:endParaRPr lang="es-MX" dirty="0"/>
          </a:p>
          <a:p>
            <a:endParaRPr lang="es-MX" dirty="0"/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26C0A9ED-C311-48B6-ABCF-5560EE737FA3}"/>
              </a:ext>
            </a:extLst>
          </p:cNvPr>
          <p:cNvSpPr txBox="1">
            <a:spLocks/>
          </p:cNvSpPr>
          <p:nvPr/>
        </p:nvSpPr>
        <p:spPr>
          <a:xfrm>
            <a:off x="7973943" y="3289085"/>
            <a:ext cx="3682328" cy="265878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/>
              <a:t>IX. </a:t>
            </a:r>
            <a:r>
              <a:rPr lang="es-MX" dirty="0">
                <a:highlight>
                  <a:srgbClr val="00FFFF"/>
                </a:highlight>
              </a:rPr>
              <a:t>(</a:t>
            </a:r>
            <a:r>
              <a:rPr lang="es-MX" dirty="0" err="1">
                <a:highlight>
                  <a:srgbClr val="00FFFF"/>
                </a:highlight>
              </a:rPr>
              <a:t>t+r</a:t>
            </a:r>
            <a:r>
              <a:rPr lang="es-MX" dirty="0">
                <a:highlight>
                  <a:srgbClr val="00FFFF"/>
                </a:highlight>
              </a:rPr>
              <a:t>)÷ (</a:t>
            </a:r>
            <a:r>
              <a:rPr lang="es-MX" dirty="0" err="1">
                <a:highlight>
                  <a:srgbClr val="00FFFF"/>
                </a:highlight>
              </a:rPr>
              <a:t>n+m</a:t>
            </a:r>
            <a:r>
              <a:rPr lang="es-MX" dirty="0">
                <a:highlight>
                  <a:srgbClr val="00FFFF"/>
                </a:highlight>
              </a:rPr>
              <a:t>)</a:t>
            </a:r>
          </a:p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(</a:t>
            </a:r>
            <a:r>
              <a:rPr lang="es-MX" dirty="0">
                <a:solidFill>
                  <a:schemeClr val="tx1"/>
                </a:solidFill>
              </a:rPr>
              <a:t>0.66+0.75) ÷ (1.5+4.5)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1.41÷ 6 </a:t>
            </a:r>
          </a:p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R=0.235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13881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A404C066-23D1-4ACA-A371-E18889FD4642}"/>
              </a:ext>
            </a:extLst>
          </p:cNvPr>
          <p:cNvSpPr txBox="1">
            <a:spLocks/>
          </p:cNvSpPr>
          <p:nvPr/>
        </p:nvSpPr>
        <p:spPr>
          <a:xfrm>
            <a:off x="198732" y="245049"/>
            <a:ext cx="2816317" cy="31839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/>
              <a:t>X. </a:t>
            </a:r>
            <a:r>
              <a:rPr lang="es-MX" dirty="0">
                <a:highlight>
                  <a:srgbClr val="00FFFF"/>
                </a:highlight>
              </a:rPr>
              <a:t>5(</a:t>
            </a:r>
            <a:r>
              <a:rPr lang="es-MX" dirty="0" err="1">
                <a:highlight>
                  <a:srgbClr val="00FFFF"/>
                </a:highlight>
              </a:rPr>
              <a:t>n+m</a:t>
            </a:r>
            <a:r>
              <a:rPr lang="es-MX" dirty="0">
                <a:highlight>
                  <a:srgbClr val="00FFFF"/>
                </a:highlight>
              </a:rPr>
              <a:t>) + t</a:t>
            </a:r>
          </a:p>
          <a:p>
            <a:pPr marL="0" indent="0">
              <a:buNone/>
            </a:pPr>
            <a:r>
              <a:rPr lang="es-MX" dirty="0"/>
              <a:t>5 (1.5+4.5) + 0.66</a:t>
            </a:r>
          </a:p>
          <a:p>
            <a:pPr marL="0" indent="0">
              <a:buNone/>
            </a:pPr>
            <a:r>
              <a:rPr lang="es-MX" dirty="0"/>
              <a:t>5(6) +0.66</a:t>
            </a:r>
          </a:p>
          <a:p>
            <a:pPr marL="0" indent="0">
              <a:buNone/>
            </a:pPr>
            <a:r>
              <a:rPr lang="es-MX" dirty="0"/>
              <a:t>30+0.66</a:t>
            </a:r>
          </a:p>
          <a:p>
            <a:pPr marL="0" indent="0">
              <a:buNone/>
            </a:pPr>
            <a:r>
              <a:rPr lang="es-MX" dirty="0"/>
              <a:t> </a:t>
            </a:r>
          </a:p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R=30.66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1DEE73-8966-4EAC-9065-E4C9DD3BD0CD}"/>
              </a:ext>
            </a:extLst>
          </p:cNvPr>
          <p:cNvSpPr txBox="1">
            <a:spLocks/>
          </p:cNvSpPr>
          <p:nvPr/>
        </p:nvSpPr>
        <p:spPr>
          <a:xfrm>
            <a:off x="3015049" y="245049"/>
            <a:ext cx="3669956" cy="31839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/>
              <a:t>XI. </a:t>
            </a:r>
            <a:r>
              <a:rPr lang="es-MX" dirty="0">
                <a:highlight>
                  <a:srgbClr val="00FFFF"/>
                </a:highlight>
              </a:rPr>
              <a:t>(</a:t>
            </a:r>
            <a:r>
              <a:rPr lang="es-MX" dirty="0" err="1">
                <a:highlight>
                  <a:srgbClr val="00FFFF"/>
                </a:highlight>
              </a:rPr>
              <a:t>r+t</a:t>
            </a:r>
            <a:r>
              <a:rPr lang="es-MX" dirty="0">
                <a:highlight>
                  <a:srgbClr val="00FFFF"/>
                </a:highlight>
              </a:rPr>
              <a:t>)÷ (n-m)</a:t>
            </a:r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>
                <a:solidFill>
                  <a:schemeClr val="tx1"/>
                </a:solidFill>
              </a:rPr>
              <a:t>(0.75+0.66) ÷ (1.5-4.5)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1.41÷ -3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R=   -0.47</a:t>
            </a:r>
          </a:p>
          <a:p>
            <a:pPr marL="0" indent="0">
              <a:buNone/>
            </a:pPr>
            <a:endParaRPr lang="es-MX" dirty="0"/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3FD999A4-BE28-44ED-B4BB-95897A42DDAF}"/>
              </a:ext>
            </a:extLst>
          </p:cNvPr>
          <p:cNvSpPr txBox="1">
            <a:spLocks/>
          </p:cNvSpPr>
          <p:nvPr/>
        </p:nvSpPr>
        <p:spPr>
          <a:xfrm>
            <a:off x="6837406" y="201800"/>
            <a:ext cx="3669956" cy="31839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/>
              <a:t>XII. </a:t>
            </a:r>
            <a:r>
              <a:rPr lang="es-MX" dirty="0" err="1">
                <a:highlight>
                  <a:srgbClr val="00FFFF"/>
                </a:highlight>
              </a:rPr>
              <a:t>m+n</a:t>
            </a:r>
            <a:r>
              <a:rPr lang="es-MX" dirty="0">
                <a:highlight>
                  <a:srgbClr val="00FFFF"/>
                </a:highlight>
              </a:rPr>
              <a:t> ÷ (r-t)</a:t>
            </a:r>
          </a:p>
          <a:p>
            <a:pPr marL="0" indent="0">
              <a:buNone/>
            </a:pPr>
            <a:r>
              <a:rPr lang="es-MX" dirty="0"/>
              <a:t>4.5+1.5 ÷ (0.75 -0.66)</a:t>
            </a:r>
          </a:p>
          <a:p>
            <a:pPr marL="0" indent="0">
              <a:buNone/>
            </a:pPr>
            <a:r>
              <a:rPr lang="es-MX" dirty="0"/>
              <a:t>4.5 +</a:t>
            </a:r>
            <a:r>
              <a:rPr lang="es-MX" dirty="0">
                <a:solidFill>
                  <a:srgbClr val="00B0F0"/>
                </a:solidFill>
              </a:rPr>
              <a:t>1.5 ÷ 0.09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4.5+</a:t>
            </a:r>
            <a:r>
              <a:rPr lang="es-MX" dirty="0">
                <a:solidFill>
                  <a:srgbClr val="00B0F0"/>
                </a:solidFill>
              </a:rPr>
              <a:t>16.66</a:t>
            </a:r>
            <a:endParaRPr lang="es-MX" dirty="0"/>
          </a:p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R=   21.16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74937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2648D9-0570-49D6-BCA3-7EB078809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s-MX" dirty="0"/>
            </a:br>
            <a:r>
              <a:rPr lang="es-MX" u="sng" dirty="0">
                <a:solidFill>
                  <a:srgbClr val="FF0000"/>
                </a:solidFill>
              </a:rPr>
              <a:t>pág. 80 ejercicio 3 – operaciones 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7A18C86B-2AB2-4837-9CFD-4997024B0E1D}"/>
              </a:ext>
            </a:extLst>
          </p:cNvPr>
          <p:cNvSpPr txBox="1">
            <a:spLocks/>
          </p:cNvSpPr>
          <p:nvPr/>
        </p:nvSpPr>
        <p:spPr>
          <a:xfrm>
            <a:off x="742429" y="1974995"/>
            <a:ext cx="2816317" cy="31839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/>
              <a:t>7-4*6+4 = </a:t>
            </a:r>
            <a:r>
              <a:rPr lang="es-MX" dirty="0">
                <a:highlight>
                  <a:srgbClr val="00FFFF"/>
                </a:highlight>
              </a:rPr>
              <a:t>30</a:t>
            </a:r>
          </a:p>
          <a:p>
            <a:r>
              <a:rPr lang="es-MX" dirty="0"/>
              <a:t>(7-4) * (6+4) </a:t>
            </a:r>
          </a:p>
          <a:p>
            <a:r>
              <a:rPr lang="es-MX" dirty="0"/>
              <a:t> 3 * 10 = 30</a:t>
            </a:r>
          </a:p>
          <a:p>
            <a:r>
              <a:rPr lang="es-MX" dirty="0">
                <a:solidFill>
                  <a:srgbClr val="FF0000"/>
                </a:solidFill>
              </a:rPr>
              <a:t>30 = 30</a:t>
            </a: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EE0E4EB7-18E4-4A02-9EE6-7CD00A340E8D}"/>
              </a:ext>
            </a:extLst>
          </p:cNvPr>
          <p:cNvSpPr txBox="1">
            <a:spLocks/>
          </p:cNvSpPr>
          <p:nvPr/>
        </p:nvSpPr>
        <p:spPr>
          <a:xfrm>
            <a:off x="3558746" y="1974995"/>
            <a:ext cx="2816317" cy="31839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schemeClr val="tx1"/>
                </a:solidFill>
              </a:rPr>
              <a:t>6+2*3-4 = 20</a:t>
            </a:r>
          </a:p>
          <a:p>
            <a:r>
              <a:rPr lang="es-MX" dirty="0">
                <a:solidFill>
                  <a:schemeClr val="tx1"/>
                </a:solidFill>
              </a:rPr>
              <a:t>(6+2)* 3 – 4=20</a:t>
            </a:r>
          </a:p>
          <a:p>
            <a:r>
              <a:rPr lang="es-MX" dirty="0">
                <a:solidFill>
                  <a:schemeClr val="tx1"/>
                </a:solidFill>
              </a:rPr>
              <a:t>8*3 -4=20</a:t>
            </a:r>
          </a:p>
          <a:p>
            <a:r>
              <a:rPr lang="es-MX" dirty="0">
                <a:solidFill>
                  <a:schemeClr val="tx1"/>
                </a:solidFill>
              </a:rPr>
              <a:t>24-4 =20</a:t>
            </a:r>
          </a:p>
          <a:p>
            <a:r>
              <a:rPr lang="es-MX" dirty="0">
                <a:solidFill>
                  <a:schemeClr val="tx1"/>
                </a:solidFill>
              </a:rPr>
              <a:t>20=20</a:t>
            </a:r>
          </a:p>
          <a:p>
            <a:endParaRPr lang="es-MX" dirty="0">
              <a:solidFill>
                <a:schemeClr val="tx1"/>
              </a:solidFill>
            </a:endParaRPr>
          </a:p>
          <a:p>
            <a:endParaRPr lang="es-MX" dirty="0">
              <a:solidFill>
                <a:schemeClr val="tx1"/>
              </a:solidFill>
            </a:endParaRPr>
          </a:p>
          <a:p>
            <a:endParaRPr lang="es-MX" dirty="0">
              <a:solidFill>
                <a:schemeClr val="tx1"/>
              </a:solidFill>
            </a:endParaRPr>
          </a:p>
          <a:p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62E79AB4-BD8F-4D3C-9B6D-B65D59167EE0}"/>
              </a:ext>
            </a:extLst>
          </p:cNvPr>
          <p:cNvSpPr txBox="1">
            <a:spLocks/>
          </p:cNvSpPr>
          <p:nvPr/>
        </p:nvSpPr>
        <p:spPr>
          <a:xfrm>
            <a:off x="6375063" y="1974994"/>
            <a:ext cx="2816317" cy="31839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schemeClr val="tx1"/>
                </a:solidFill>
              </a:rPr>
              <a:t>9-4*2+5 = 15</a:t>
            </a:r>
          </a:p>
          <a:p>
            <a:r>
              <a:rPr lang="es-MX" dirty="0">
                <a:solidFill>
                  <a:schemeClr val="tx1"/>
                </a:solidFill>
              </a:rPr>
              <a:t>  (9-4) * 2 +5=15</a:t>
            </a:r>
          </a:p>
          <a:p>
            <a:r>
              <a:rPr lang="es-MX" dirty="0">
                <a:solidFill>
                  <a:schemeClr val="tx1"/>
                </a:solidFill>
              </a:rPr>
              <a:t>5*2 +5 =15</a:t>
            </a:r>
          </a:p>
          <a:p>
            <a:r>
              <a:rPr lang="es-MX" dirty="0">
                <a:solidFill>
                  <a:schemeClr val="tx1"/>
                </a:solidFill>
              </a:rPr>
              <a:t>10+5= 15</a:t>
            </a:r>
          </a:p>
          <a:p>
            <a:r>
              <a:rPr lang="es-MX" dirty="0">
                <a:solidFill>
                  <a:schemeClr val="tx1"/>
                </a:solidFill>
              </a:rPr>
              <a:t>15 = 15</a:t>
            </a:r>
          </a:p>
          <a:p>
            <a:endParaRPr lang="es-MX" dirty="0">
              <a:solidFill>
                <a:srgbClr val="FF0000"/>
              </a:solidFill>
            </a:endParaRP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56DDE384-5780-4AAA-B518-8D828941988E}"/>
              </a:ext>
            </a:extLst>
          </p:cNvPr>
          <p:cNvSpPr txBox="1">
            <a:spLocks/>
          </p:cNvSpPr>
          <p:nvPr/>
        </p:nvSpPr>
        <p:spPr>
          <a:xfrm>
            <a:off x="9191380" y="1837024"/>
            <a:ext cx="2816317" cy="31839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>
                <a:solidFill>
                  <a:srgbClr val="FF0000"/>
                </a:solidFill>
              </a:rPr>
              <a:t>5*8/6+2= 5</a:t>
            </a:r>
          </a:p>
          <a:p>
            <a:r>
              <a:rPr lang="es-MX" dirty="0">
                <a:solidFill>
                  <a:srgbClr val="FF0000"/>
                </a:solidFill>
              </a:rPr>
              <a:t>5*8 / (6+2) = 5</a:t>
            </a:r>
          </a:p>
          <a:p>
            <a:r>
              <a:rPr lang="es-MX" dirty="0">
                <a:solidFill>
                  <a:srgbClr val="FF0000"/>
                </a:solidFill>
              </a:rPr>
              <a:t>40 / 8= 5</a:t>
            </a:r>
          </a:p>
          <a:p>
            <a:r>
              <a:rPr lang="es-MX" dirty="0">
                <a:solidFill>
                  <a:srgbClr val="FF0000"/>
                </a:solidFill>
              </a:rPr>
              <a:t>5=5</a:t>
            </a: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238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3AEB33-2F6B-4E72-AB4D-0CAD6647A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MIÉRCOLES 02 DE FEBRERO DEL 2022</a:t>
            </a:r>
            <a:br>
              <a:rPr lang="es-MX" dirty="0"/>
            </a:br>
            <a:r>
              <a:rPr lang="es-MX" u="sng" dirty="0">
                <a:solidFill>
                  <a:srgbClr val="FF0000"/>
                </a:solidFill>
              </a:rPr>
              <a:t>PÁG. 81, EMPEZAR, DISCUTIR -OPERACIONES.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EA4F9D4-C0CB-42DA-B8D3-09A9D578DA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3808169" cy="3880773"/>
          </a:xfrm>
        </p:spPr>
        <p:txBody>
          <a:bodyPr>
            <a:normAutofit/>
          </a:bodyPr>
          <a:lstStyle/>
          <a:p>
            <a:r>
              <a:rPr lang="es-MX" sz="3200" dirty="0"/>
              <a:t>36 ÷ </a:t>
            </a:r>
            <a:r>
              <a:rPr lang="es-MX" sz="3200" dirty="0">
                <a:solidFill>
                  <a:srgbClr val="0070C0"/>
                </a:solidFill>
              </a:rPr>
              <a:t>( 2+4) </a:t>
            </a:r>
            <a:r>
              <a:rPr lang="es-MX" sz="3200" dirty="0"/>
              <a:t>* 4 – 2</a:t>
            </a:r>
          </a:p>
          <a:p>
            <a:r>
              <a:rPr lang="es-MX" sz="3200" dirty="0">
                <a:solidFill>
                  <a:schemeClr val="accent1">
                    <a:lumMod val="75000"/>
                  </a:schemeClr>
                </a:solidFill>
              </a:rPr>
              <a:t>36 ÷ </a:t>
            </a:r>
            <a:r>
              <a:rPr lang="es-MX" sz="3200" dirty="0">
                <a:solidFill>
                  <a:srgbClr val="0070C0"/>
                </a:solidFill>
              </a:rPr>
              <a:t>6 </a:t>
            </a:r>
            <a:r>
              <a:rPr lang="es-MX" sz="3200" dirty="0">
                <a:solidFill>
                  <a:schemeClr val="tx1"/>
                </a:solidFill>
              </a:rPr>
              <a:t>* 4 – 2</a:t>
            </a:r>
          </a:p>
          <a:p>
            <a:r>
              <a:rPr lang="es-MX" sz="3200" dirty="0">
                <a:solidFill>
                  <a:schemeClr val="accent1">
                    <a:lumMod val="75000"/>
                  </a:schemeClr>
                </a:solidFill>
              </a:rPr>
              <a:t>6</a:t>
            </a:r>
            <a:r>
              <a:rPr lang="es-MX" sz="3200" dirty="0">
                <a:solidFill>
                  <a:srgbClr val="7030A0"/>
                </a:solidFill>
              </a:rPr>
              <a:t> * 4 </a:t>
            </a:r>
            <a:r>
              <a:rPr lang="es-MX" sz="3200" dirty="0">
                <a:solidFill>
                  <a:schemeClr val="tx1"/>
                </a:solidFill>
              </a:rPr>
              <a:t>– 2</a:t>
            </a:r>
          </a:p>
          <a:p>
            <a:r>
              <a:rPr lang="es-MX" sz="3200" dirty="0">
                <a:solidFill>
                  <a:srgbClr val="7030A0"/>
                </a:solidFill>
              </a:rPr>
              <a:t>24 -2</a:t>
            </a:r>
          </a:p>
          <a:p>
            <a:r>
              <a:rPr lang="es-MX" sz="3200" dirty="0">
                <a:solidFill>
                  <a:srgbClr val="7030A0"/>
                </a:solidFill>
              </a:rPr>
              <a:t>22 </a:t>
            </a:r>
          </a:p>
        </p:txBody>
      </p:sp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D40A4056-AF91-4DCF-837A-62302E3C825C}"/>
              </a:ext>
            </a:extLst>
          </p:cNvPr>
          <p:cNvSpPr txBox="1">
            <a:spLocks/>
          </p:cNvSpPr>
          <p:nvPr/>
        </p:nvSpPr>
        <p:spPr>
          <a:xfrm>
            <a:off x="4687841" y="2197405"/>
            <a:ext cx="2816317" cy="31839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a) 20 ÷ 5 – 2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4 -2</a:t>
            </a:r>
          </a:p>
          <a:p>
            <a:pPr marL="0" indent="0">
              <a:buNone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R= 2</a:t>
            </a:r>
          </a:p>
          <a:p>
            <a:pPr marL="0" indent="0">
              <a:buNone/>
            </a:pP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0DE50E9C-A193-4E9A-912A-0BCFFEBF133C}"/>
              </a:ext>
            </a:extLst>
          </p:cNvPr>
          <p:cNvSpPr txBox="1">
            <a:spLocks/>
          </p:cNvSpPr>
          <p:nvPr/>
        </p:nvSpPr>
        <p:spPr>
          <a:xfrm>
            <a:off x="7706496" y="2197405"/>
            <a:ext cx="2974372" cy="31839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b) 15 +(6+14)÷5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15+ 20 ÷ 5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15 +4</a:t>
            </a:r>
          </a:p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 </a:t>
            </a: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R= 19</a:t>
            </a:r>
          </a:p>
          <a:p>
            <a:pPr marL="0" indent="0">
              <a:buNone/>
            </a:pP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925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4AA363-ED20-4705-A428-A67782E4EB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4400" u="sng" dirty="0">
                <a:solidFill>
                  <a:srgbClr val="FF0000"/>
                </a:solidFill>
              </a:rPr>
              <a:t>Tarea 20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415BE4-A150-4522-B246-661739B4A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200" dirty="0"/>
              <a:t>Resolver ejercicio 3 y 4 de la pág. 80 y ejercicio 1 de la pág. 81, la  parte de empezar.</a:t>
            </a:r>
          </a:p>
        </p:txBody>
      </p:sp>
    </p:spTree>
    <p:extLst>
      <p:ext uri="{BB962C8B-B14F-4D97-AF65-F5344CB8AC3E}">
        <p14:creationId xmlns:p14="http://schemas.microsoft.com/office/powerpoint/2010/main" val="36943515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contenido 2">
            <a:extLst>
              <a:ext uri="{FF2B5EF4-FFF2-40B4-BE49-F238E27FC236}">
                <a16:creationId xmlns:a16="http://schemas.microsoft.com/office/drawing/2014/main" id="{936AB4CB-BF21-46BA-9447-7DBD8B09312B}"/>
              </a:ext>
            </a:extLst>
          </p:cNvPr>
          <p:cNvSpPr txBox="1">
            <a:spLocks/>
          </p:cNvSpPr>
          <p:nvPr/>
        </p:nvSpPr>
        <p:spPr>
          <a:xfrm>
            <a:off x="349152" y="1375349"/>
            <a:ext cx="2816317" cy="31839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c) (7+6)*2-10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13*2-10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26-10</a:t>
            </a:r>
          </a:p>
          <a:p>
            <a:pPr marL="0" indent="0">
              <a:buNone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R= 16</a:t>
            </a:r>
          </a:p>
          <a:p>
            <a:pPr marL="0" indent="0">
              <a:buNone/>
            </a:pP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5" name="Marcador de contenido 2">
            <a:extLst>
              <a:ext uri="{FF2B5EF4-FFF2-40B4-BE49-F238E27FC236}">
                <a16:creationId xmlns:a16="http://schemas.microsoft.com/office/drawing/2014/main" id="{A62140B8-DFF5-4C82-8640-7AAE79BA1DDC}"/>
              </a:ext>
            </a:extLst>
          </p:cNvPr>
          <p:cNvSpPr txBox="1">
            <a:spLocks/>
          </p:cNvSpPr>
          <p:nvPr/>
        </p:nvSpPr>
        <p:spPr>
          <a:xfrm>
            <a:off x="3328732" y="1375348"/>
            <a:ext cx="2611563" cy="31839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d) (96+24)÷ 6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120÷6</a:t>
            </a:r>
          </a:p>
          <a:p>
            <a:pPr marL="0" indent="0">
              <a:buNone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R= 20</a:t>
            </a:r>
          </a:p>
          <a:p>
            <a:pPr marL="0" indent="0">
              <a:buNone/>
            </a:pP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5A099F06-F3F6-4FE9-86B0-121B589F612C}"/>
              </a:ext>
            </a:extLst>
          </p:cNvPr>
          <p:cNvSpPr txBox="1">
            <a:spLocks/>
          </p:cNvSpPr>
          <p:nvPr/>
        </p:nvSpPr>
        <p:spPr>
          <a:xfrm>
            <a:off x="6054734" y="1356298"/>
            <a:ext cx="2816317" cy="31839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e) (15+5)*3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20*3</a:t>
            </a:r>
          </a:p>
          <a:p>
            <a:pPr marL="0" indent="0">
              <a:buNone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R= 60</a:t>
            </a:r>
          </a:p>
          <a:p>
            <a:pPr marL="0" indent="0">
              <a:buNone/>
            </a:pP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94820764-D96E-406D-B43B-5E657E5428C3}"/>
              </a:ext>
            </a:extLst>
          </p:cNvPr>
          <p:cNvSpPr txBox="1">
            <a:spLocks/>
          </p:cNvSpPr>
          <p:nvPr/>
        </p:nvSpPr>
        <p:spPr>
          <a:xfrm>
            <a:off x="8898027" y="1397000"/>
            <a:ext cx="2816317" cy="31839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f) 36÷2+4*(4-2)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36÷2 +4 * 2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18+8</a:t>
            </a:r>
          </a:p>
          <a:p>
            <a:pPr marL="0" indent="0">
              <a:buNone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R= 26</a:t>
            </a:r>
          </a:p>
          <a:p>
            <a:pPr marL="0" indent="0">
              <a:buNone/>
            </a:pP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8" name="Marcador de contenido 2">
            <a:extLst>
              <a:ext uri="{FF2B5EF4-FFF2-40B4-BE49-F238E27FC236}">
                <a16:creationId xmlns:a16="http://schemas.microsoft.com/office/drawing/2014/main" id="{745DA216-87ED-4D1A-9045-C18924FF5A17}"/>
              </a:ext>
            </a:extLst>
          </p:cNvPr>
          <p:cNvSpPr txBox="1">
            <a:spLocks/>
          </p:cNvSpPr>
          <p:nvPr/>
        </p:nvSpPr>
        <p:spPr>
          <a:xfrm>
            <a:off x="335664" y="4584699"/>
            <a:ext cx="2816317" cy="21171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g)72 * (8-2) 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72* 6</a:t>
            </a:r>
          </a:p>
          <a:p>
            <a:pPr marL="0" indent="0">
              <a:buNone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R= 432</a:t>
            </a:r>
          </a:p>
          <a:p>
            <a:pPr marL="0" indent="0">
              <a:buNone/>
            </a:pP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9" name="Marcador de contenido 2">
            <a:extLst>
              <a:ext uri="{FF2B5EF4-FFF2-40B4-BE49-F238E27FC236}">
                <a16:creationId xmlns:a16="http://schemas.microsoft.com/office/drawing/2014/main" id="{EDC9AEB7-B77A-45A9-B6AC-ECF52EB06B13}"/>
              </a:ext>
            </a:extLst>
          </p:cNvPr>
          <p:cNvSpPr txBox="1">
            <a:spLocks/>
          </p:cNvSpPr>
          <p:nvPr/>
        </p:nvSpPr>
        <p:spPr>
          <a:xfrm>
            <a:off x="3238921" y="4580951"/>
            <a:ext cx="2812505" cy="21171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h) (24+8)÷4+4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32÷4+4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8+4</a:t>
            </a:r>
          </a:p>
          <a:p>
            <a:pPr marL="0" indent="0">
              <a:buNone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R= 12</a:t>
            </a:r>
          </a:p>
          <a:p>
            <a:pPr marL="0" indent="0">
              <a:buNone/>
            </a:pP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E7BA7283-276A-46F7-BF55-6BB0E6EFE969}"/>
              </a:ext>
            </a:extLst>
          </p:cNvPr>
          <p:cNvSpPr txBox="1">
            <a:spLocks/>
          </p:cNvSpPr>
          <p:nvPr/>
        </p:nvSpPr>
        <p:spPr>
          <a:xfrm>
            <a:off x="6078402" y="4580951"/>
            <a:ext cx="2750170" cy="20753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i)  24+8÷(4+4)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24+8÷ 8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24+1</a:t>
            </a:r>
          </a:p>
          <a:p>
            <a:pPr marL="0" indent="0">
              <a:buNone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R= 25</a:t>
            </a:r>
          </a:p>
          <a:p>
            <a:pPr marL="0" indent="0">
              <a:buNone/>
            </a:pP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1" name="Marcador de contenido 2">
            <a:extLst>
              <a:ext uri="{FF2B5EF4-FFF2-40B4-BE49-F238E27FC236}">
                <a16:creationId xmlns:a16="http://schemas.microsoft.com/office/drawing/2014/main" id="{B8B5EBBC-ECA5-4334-B401-E1F97F0A878B}"/>
              </a:ext>
            </a:extLst>
          </p:cNvPr>
          <p:cNvSpPr txBox="1">
            <a:spLocks/>
          </p:cNvSpPr>
          <p:nvPr/>
        </p:nvSpPr>
        <p:spPr>
          <a:xfrm>
            <a:off x="8867744" y="4580951"/>
            <a:ext cx="2750170" cy="207530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j) 15*3+5*3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45+15</a:t>
            </a:r>
          </a:p>
          <a:p>
            <a:pPr marL="0" indent="0">
              <a:buNone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R= 60</a:t>
            </a:r>
          </a:p>
          <a:p>
            <a:pPr marL="0" indent="0">
              <a:buNone/>
            </a:pP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17" name="Título 16">
            <a:extLst>
              <a:ext uri="{FF2B5EF4-FFF2-40B4-BE49-F238E27FC236}">
                <a16:creationId xmlns:a16="http://schemas.microsoft.com/office/drawing/2014/main" id="{151EA82A-E441-420F-84FE-D5AD54C5E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9517" y="156150"/>
            <a:ext cx="8596668" cy="1320800"/>
          </a:xfrm>
        </p:spPr>
        <p:txBody>
          <a:bodyPr/>
          <a:lstStyle/>
          <a:p>
            <a:pPr algn="ctr"/>
            <a:r>
              <a:rPr lang="es-MX" dirty="0"/>
              <a:t>Viernes 04 de febrero del 2022 </a:t>
            </a:r>
            <a:br>
              <a:rPr lang="es-MX" dirty="0"/>
            </a:br>
            <a:r>
              <a:rPr lang="es-MX" u="sng" dirty="0">
                <a:solidFill>
                  <a:srgbClr val="FF0000"/>
                </a:solidFill>
              </a:rPr>
              <a:t>Solución de la tarea 19</a:t>
            </a:r>
          </a:p>
        </p:txBody>
      </p:sp>
    </p:spTree>
    <p:extLst>
      <p:ext uri="{BB962C8B-B14F-4D97-AF65-F5344CB8AC3E}">
        <p14:creationId xmlns:p14="http://schemas.microsoft.com/office/powerpoint/2010/main" val="2747850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contenido 2">
            <a:extLst>
              <a:ext uri="{FF2B5EF4-FFF2-40B4-BE49-F238E27FC236}">
                <a16:creationId xmlns:a16="http://schemas.microsoft.com/office/drawing/2014/main" id="{57F3BA78-8FF3-4B77-A367-CEDD241E7217}"/>
              </a:ext>
            </a:extLst>
          </p:cNvPr>
          <p:cNvSpPr txBox="1">
            <a:spLocks/>
          </p:cNvSpPr>
          <p:nvPr/>
        </p:nvSpPr>
        <p:spPr>
          <a:xfrm>
            <a:off x="512625" y="245049"/>
            <a:ext cx="2816317" cy="31839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k)15* (3+5)*3 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15* 8*3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120 *3</a:t>
            </a:r>
          </a:p>
          <a:p>
            <a:pPr marL="0" indent="0">
              <a:buNone/>
            </a:pPr>
            <a:endParaRPr lang="es-MX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R= 360</a:t>
            </a:r>
          </a:p>
          <a:p>
            <a:pPr marL="0" indent="0">
              <a:buNone/>
            </a:pPr>
            <a:endParaRPr lang="es-MX" dirty="0">
              <a:solidFill>
                <a:schemeClr val="tx1"/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841218-C3CC-4075-9E04-F04D1A3CF779}"/>
              </a:ext>
            </a:extLst>
          </p:cNvPr>
          <p:cNvSpPr txBox="1">
            <a:spLocks/>
          </p:cNvSpPr>
          <p:nvPr/>
        </p:nvSpPr>
        <p:spPr>
          <a:xfrm>
            <a:off x="3598725" y="245048"/>
            <a:ext cx="2816317" cy="318395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>
                <a:solidFill>
                  <a:srgbClr val="FF0000"/>
                </a:solidFill>
              </a:rPr>
              <a:t>l) 36÷ 2+4*4-2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18+4*4-2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18+16-2</a:t>
            </a:r>
          </a:p>
          <a:p>
            <a:pPr marL="0" indent="0">
              <a:buNone/>
            </a:pPr>
            <a:r>
              <a:rPr lang="es-MX" dirty="0">
                <a:solidFill>
                  <a:schemeClr val="tx1"/>
                </a:solidFill>
              </a:rPr>
              <a:t>34-2</a:t>
            </a:r>
          </a:p>
          <a:p>
            <a:pPr marL="0" indent="0">
              <a:buNone/>
            </a:pPr>
            <a:r>
              <a:rPr lang="es-MX" dirty="0">
                <a:solidFill>
                  <a:schemeClr val="accent1">
                    <a:lumMod val="75000"/>
                  </a:schemeClr>
                </a:solidFill>
              </a:rPr>
              <a:t>R= 32</a:t>
            </a:r>
          </a:p>
          <a:p>
            <a:pPr marL="0" indent="0">
              <a:buNone/>
            </a:pPr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1158617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Azul cálido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1722</TotalTime>
  <Words>703</Words>
  <Application>Microsoft Office PowerPoint</Application>
  <PresentationFormat>Panorámica</PresentationFormat>
  <Paragraphs>147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Cambria Math</vt:lpstr>
      <vt:lpstr>Trebuchet MS</vt:lpstr>
      <vt:lpstr>Wingdings 3</vt:lpstr>
      <vt:lpstr>Faceta</vt:lpstr>
      <vt:lpstr>Matemáticas 1°A</vt:lpstr>
      <vt:lpstr>Martes 01 de febrero del 2022 Pág. 80, ejercitar , ejercicio 2 operaciones.</vt:lpstr>
      <vt:lpstr>Presentación de PowerPoint</vt:lpstr>
      <vt:lpstr>Presentación de PowerPoint</vt:lpstr>
      <vt:lpstr> pág. 80 ejercicio 3 – operaciones </vt:lpstr>
      <vt:lpstr>MIÉRCOLES 02 DE FEBRERO DEL 2022 PÁG. 81, EMPEZAR, DISCUTIR -OPERACIONES.</vt:lpstr>
      <vt:lpstr>Tarea 20</vt:lpstr>
      <vt:lpstr>Viernes 04 de febrero del 2022  Solución de la tarea 19</vt:lpstr>
      <vt:lpstr>Presentación de PowerPoint</vt:lpstr>
      <vt:lpstr>TAREA 21 </vt:lpstr>
      <vt:lpstr> PÁG. 81 EJERCICIO 1 y 2 – EJERCITAR.</vt:lpstr>
      <vt:lpstr>Tarea 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Matemáticas 1°B</dc:title>
  <dc:creator>Brenda Lizbeth Rugerio Cortes</dc:creator>
  <cp:lastModifiedBy>Brenda Lizbeth Rugerio Cortes</cp:lastModifiedBy>
  <cp:revision>6</cp:revision>
  <dcterms:created xsi:type="dcterms:W3CDTF">2022-01-25T16:04:35Z</dcterms:created>
  <dcterms:modified xsi:type="dcterms:W3CDTF">2022-02-04T15:04:16Z</dcterms:modified>
</cp:coreProperties>
</file>